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Lst>
  <p:sldSz cx="42479913" cy="3024028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528F"/>
    <a:srgbClr val="006699"/>
    <a:srgbClr val="006666"/>
    <a:srgbClr val="4472C4"/>
    <a:srgbClr val="DAE3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7367" autoAdjust="0"/>
    <p:restoredTop sz="94681" autoAdjust="0"/>
  </p:normalViewPr>
  <p:slideViewPr>
    <p:cSldViewPr snapToGrid="0">
      <p:cViewPr>
        <p:scale>
          <a:sx n="25" d="100"/>
          <a:sy n="25" d="100"/>
        </p:scale>
        <p:origin x="202" y="-150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3185994" y="4949049"/>
            <a:ext cx="36107926" cy="10528100"/>
          </a:xfrm>
        </p:spPr>
        <p:txBody>
          <a:bodyPr anchor="b"/>
          <a:lstStyle>
            <a:lvl1pPr algn="ctr">
              <a:defRPr sz="26457"/>
            </a:lvl1pPr>
          </a:lstStyle>
          <a:p>
            <a:r>
              <a:rPr lang="de-DE"/>
              <a:t>Mastertitelformat bearbeiten</a:t>
            </a:r>
            <a:endParaRPr lang="en-US" dirty="0"/>
          </a:p>
        </p:txBody>
      </p:sp>
      <p:sp>
        <p:nvSpPr>
          <p:cNvPr id="3" name="Subtitle 2"/>
          <p:cNvSpPr>
            <a:spLocks noGrp="1"/>
          </p:cNvSpPr>
          <p:nvPr>
            <p:ph type="subTitle" idx="1"/>
          </p:nvPr>
        </p:nvSpPr>
        <p:spPr>
          <a:xfrm>
            <a:off x="5309989" y="15883154"/>
            <a:ext cx="31859935" cy="7301067"/>
          </a:xfrm>
        </p:spPr>
        <p:txBody>
          <a:bodyPr/>
          <a:lstStyle>
            <a:lvl1pPr marL="0" indent="0" algn="ctr">
              <a:buNone/>
              <a:defRPr sz="10583"/>
            </a:lvl1pPr>
            <a:lvl2pPr marL="2016023" indent="0" algn="ctr">
              <a:buNone/>
              <a:defRPr sz="8819"/>
            </a:lvl2pPr>
            <a:lvl3pPr marL="4032047" indent="0" algn="ctr">
              <a:buNone/>
              <a:defRPr sz="7937"/>
            </a:lvl3pPr>
            <a:lvl4pPr marL="6048070" indent="0" algn="ctr">
              <a:buNone/>
              <a:defRPr sz="7055"/>
            </a:lvl4pPr>
            <a:lvl5pPr marL="8064094" indent="0" algn="ctr">
              <a:buNone/>
              <a:defRPr sz="7055"/>
            </a:lvl5pPr>
            <a:lvl6pPr marL="10080117" indent="0" algn="ctr">
              <a:buNone/>
              <a:defRPr sz="7055"/>
            </a:lvl6pPr>
            <a:lvl7pPr marL="12096140" indent="0" algn="ctr">
              <a:buNone/>
              <a:defRPr sz="7055"/>
            </a:lvl7pPr>
            <a:lvl8pPr marL="14112164" indent="0" algn="ctr">
              <a:buNone/>
              <a:defRPr sz="7055"/>
            </a:lvl8pPr>
            <a:lvl9pPr marL="16128187" indent="0" algn="ctr">
              <a:buNone/>
              <a:defRPr sz="7055"/>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1DC2F722-1655-4ECF-A455-AC5E1838338D}" type="datetimeFigureOut">
              <a:rPr lang="de-CH" smtClean="0"/>
              <a:t>21.02.2020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F8C0E332-1BC7-49CD-8F23-DF6A37D628BD}" type="slidenum">
              <a:rPr lang="de-CH" smtClean="0"/>
              <a:t>‹Nr.›</a:t>
            </a:fld>
            <a:endParaRPr lang="de-CH"/>
          </a:p>
        </p:txBody>
      </p:sp>
    </p:spTree>
    <p:extLst>
      <p:ext uri="{BB962C8B-B14F-4D97-AF65-F5344CB8AC3E}">
        <p14:creationId xmlns:p14="http://schemas.microsoft.com/office/powerpoint/2010/main" val="3709809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1DC2F722-1655-4ECF-A455-AC5E1838338D}" type="datetimeFigureOut">
              <a:rPr lang="de-CH" smtClean="0"/>
              <a:t>21.02.2020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F8C0E332-1BC7-49CD-8F23-DF6A37D628BD}" type="slidenum">
              <a:rPr lang="de-CH" smtClean="0"/>
              <a:t>‹Nr.›</a:t>
            </a:fld>
            <a:endParaRPr lang="de-CH"/>
          </a:p>
        </p:txBody>
      </p:sp>
    </p:spTree>
    <p:extLst>
      <p:ext uri="{BB962C8B-B14F-4D97-AF65-F5344CB8AC3E}">
        <p14:creationId xmlns:p14="http://schemas.microsoft.com/office/powerpoint/2010/main" val="1314448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0399690" y="1610015"/>
            <a:ext cx="9159731" cy="25627246"/>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2920496" y="1610015"/>
            <a:ext cx="26948195" cy="25627246"/>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1DC2F722-1655-4ECF-A455-AC5E1838338D}" type="datetimeFigureOut">
              <a:rPr lang="de-CH" smtClean="0"/>
              <a:t>21.02.2020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F8C0E332-1BC7-49CD-8F23-DF6A37D628BD}" type="slidenum">
              <a:rPr lang="de-CH" smtClean="0"/>
              <a:t>‹Nr.›</a:t>
            </a:fld>
            <a:endParaRPr lang="de-CH"/>
          </a:p>
        </p:txBody>
      </p:sp>
    </p:spTree>
    <p:extLst>
      <p:ext uri="{BB962C8B-B14F-4D97-AF65-F5344CB8AC3E}">
        <p14:creationId xmlns:p14="http://schemas.microsoft.com/office/powerpoint/2010/main" val="2173789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1DC2F722-1655-4ECF-A455-AC5E1838338D}" type="datetimeFigureOut">
              <a:rPr lang="de-CH" smtClean="0"/>
              <a:t>21.02.2020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F8C0E332-1BC7-49CD-8F23-DF6A37D628BD}" type="slidenum">
              <a:rPr lang="de-CH" smtClean="0"/>
              <a:t>‹Nr.›</a:t>
            </a:fld>
            <a:endParaRPr lang="de-CH"/>
          </a:p>
        </p:txBody>
      </p:sp>
    </p:spTree>
    <p:extLst>
      <p:ext uri="{BB962C8B-B14F-4D97-AF65-F5344CB8AC3E}">
        <p14:creationId xmlns:p14="http://schemas.microsoft.com/office/powerpoint/2010/main" val="2409955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898371" y="7539080"/>
            <a:ext cx="36638925" cy="12579118"/>
          </a:xfrm>
        </p:spPr>
        <p:txBody>
          <a:bodyPr anchor="b"/>
          <a:lstStyle>
            <a:lvl1pPr>
              <a:defRPr sz="26457"/>
            </a:lvl1pPr>
          </a:lstStyle>
          <a:p>
            <a:r>
              <a:rPr lang="de-DE"/>
              <a:t>Mastertitelformat bearbeiten</a:t>
            </a:r>
            <a:endParaRPr lang="en-US" dirty="0"/>
          </a:p>
        </p:txBody>
      </p:sp>
      <p:sp>
        <p:nvSpPr>
          <p:cNvPr id="3" name="Text Placeholder 2"/>
          <p:cNvSpPr>
            <a:spLocks noGrp="1"/>
          </p:cNvSpPr>
          <p:nvPr>
            <p:ph type="body" idx="1"/>
          </p:nvPr>
        </p:nvSpPr>
        <p:spPr>
          <a:xfrm>
            <a:off x="2898371" y="20237201"/>
            <a:ext cx="36638925" cy="6615061"/>
          </a:xfrm>
        </p:spPr>
        <p:txBody>
          <a:bodyPr/>
          <a:lstStyle>
            <a:lvl1pPr marL="0" indent="0">
              <a:buNone/>
              <a:defRPr sz="10583">
                <a:solidFill>
                  <a:schemeClr val="tx1"/>
                </a:solidFill>
              </a:defRPr>
            </a:lvl1pPr>
            <a:lvl2pPr marL="2016023" indent="0">
              <a:buNone/>
              <a:defRPr sz="8819">
                <a:solidFill>
                  <a:schemeClr val="tx1">
                    <a:tint val="75000"/>
                  </a:schemeClr>
                </a:solidFill>
              </a:defRPr>
            </a:lvl2pPr>
            <a:lvl3pPr marL="4032047" indent="0">
              <a:buNone/>
              <a:defRPr sz="7937">
                <a:solidFill>
                  <a:schemeClr val="tx1">
                    <a:tint val="75000"/>
                  </a:schemeClr>
                </a:solidFill>
              </a:defRPr>
            </a:lvl3pPr>
            <a:lvl4pPr marL="6048070" indent="0">
              <a:buNone/>
              <a:defRPr sz="7055">
                <a:solidFill>
                  <a:schemeClr val="tx1">
                    <a:tint val="75000"/>
                  </a:schemeClr>
                </a:solidFill>
              </a:defRPr>
            </a:lvl4pPr>
            <a:lvl5pPr marL="8064094" indent="0">
              <a:buNone/>
              <a:defRPr sz="7055">
                <a:solidFill>
                  <a:schemeClr val="tx1">
                    <a:tint val="75000"/>
                  </a:schemeClr>
                </a:solidFill>
              </a:defRPr>
            </a:lvl5pPr>
            <a:lvl6pPr marL="10080117" indent="0">
              <a:buNone/>
              <a:defRPr sz="7055">
                <a:solidFill>
                  <a:schemeClr val="tx1">
                    <a:tint val="75000"/>
                  </a:schemeClr>
                </a:solidFill>
              </a:defRPr>
            </a:lvl6pPr>
            <a:lvl7pPr marL="12096140" indent="0">
              <a:buNone/>
              <a:defRPr sz="7055">
                <a:solidFill>
                  <a:schemeClr val="tx1">
                    <a:tint val="75000"/>
                  </a:schemeClr>
                </a:solidFill>
              </a:defRPr>
            </a:lvl7pPr>
            <a:lvl8pPr marL="14112164" indent="0">
              <a:buNone/>
              <a:defRPr sz="7055">
                <a:solidFill>
                  <a:schemeClr val="tx1">
                    <a:tint val="75000"/>
                  </a:schemeClr>
                </a:solidFill>
              </a:defRPr>
            </a:lvl8pPr>
            <a:lvl9pPr marL="16128187" indent="0">
              <a:buNone/>
              <a:defRPr sz="7055">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1DC2F722-1655-4ECF-A455-AC5E1838338D}" type="datetimeFigureOut">
              <a:rPr lang="de-CH" smtClean="0"/>
              <a:t>21.02.2020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F8C0E332-1BC7-49CD-8F23-DF6A37D628BD}" type="slidenum">
              <a:rPr lang="de-CH" smtClean="0"/>
              <a:t>‹Nr.›</a:t>
            </a:fld>
            <a:endParaRPr lang="de-CH"/>
          </a:p>
        </p:txBody>
      </p:sp>
    </p:spTree>
    <p:extLst>
      <p:ext uri="{BB962C8B-B14F-4D97-AF65-F5344CB8AC3E}">
        <p14:creationId xmlns:p14="http://schemas.microsoft.com/office/powerpoint/2010/main" val="1730612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2920494" y="8050077"/>
            <a:ext cx="18053963" cy="1918718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21505456" y="8050077"/>
            <a:ext cx="18053963" cy="1918718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1DC2F722-1655-4ECF-A455-AC5E1838338D}" type="datetimeFigureOut">
              <a:rPr lang="de-CH" smtClean="0"/>
              <a:t>21.02.2020</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F8C0E332-1BC7-49CD-8F23-DF6A37D628BD}" type="slidenum">
              <a:rPr lang="de-CH" smtClean="0"/>
              <a:t>‹Nr.›</a:t>
            </a:fld>
            <a:endParaRPr lang="de-CH"/>
          </a:p>
        </p:txBody>
      </p:sp>
    </p:spTree>
    <p:extLst>
      <p:ext uri="{BB962C8B-B14F-4D97-AF65-F5344CB8AC3E}">
        <p14:creationId xmlns:p14="http://schemas.microsoft.com/office/powerpoint/2010/main" val="2464841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2926027" y="1610022"/>
            <a:ext cx="36638925" cy="5845058"/>
          </a:xfrm>
        </p:spPr>
        <p:txBody>
          <a:bodyPr/>
          <a:lstStyle/>
          <a:p>
            <a:r>
              <a:rPr lang="de-DE"/>
              <a:t>Mastertitelformat bearbeiten</a:t>
            </a:r>
            <a:endParaRPr lang="en-US" dirty="0"/>
          </a:p>
        </p:txBody>
      </p:sp>
      <p:sp>
        <p:nvSpPr>
          <p:cNvPr id="3" name="Text Placeholder 2"/>
          <p:cNvSpPr>
            <a:spLocks noGrp="1"/>
          </p:cNvSpPr>
          <p:nvPr>
            <p:ph type="body" idx="1"/>
          </p:nvPr>
        </p:nvSpPr>
        <p:spPr>
          <a:xfrm>
            <a:off x="2926031" y="7413073"/>
            <a:ext cx="17970992" cy="3633032"/>
          </a:xfrm>
        </p:spPr>
        <p:txBody>
          <a:bodyPr anchor="b"/>
          <a:lstStyle>
            <a:lvl1pPr marL="0" indent="0">
              <a:buNone/>
              <a:defRPr sz="10583" b="1"/>
            </a:lvl1pPr>
            <a:lvl2pPr marL="2016023" indent="0">
              <a:buNone/>
              <a:defRPr sz="8819" b="1"/>
            </a:lvl2pPr>
            <a:lvl3pPr marL="4032047" indent="0">
              <a:buNone/>
              <a:defRPr sz="7937" b="1"/>
            </a:lvl3pPr>
            <a:lvl4pPr marL="6048070" indent="0">
              <a:buNone/>
              <a:defRPr sz="7055" b="1"/>
            </a:lvl4pPr>
            <a:lvl5pPr marL="8064094" indent="0">
              <a:buNone/>
              <a:defRPr sz="7055" b="1"/>
            </a:lvl5pPr>
            <a:lvl6pPr marL="10080117" indent="0">
              <a:buNone/>
              <a:defRPr sz="7055" b="1"/>
            </a:lvl6pPr>
            <a:lvl7pPr marL="12096140" indent="0">
              <a:buNone/>
              <a:defRPr sz="7055" b="1"/>
            </a:lvl7pPr>
            <a:lvl8pPr marL="14112164" indent="0">
              <a:buNone/>
              <a:defRPr sz="7055" b="1"/>
            </a:lvl8pPr>
            <a:lvl9pPr marL="16128187" indent="0">
              <a:buNone/>
              <a:defRPr sz="7055" b="1"/>
            </a:lvl9pPr>
          </a:lstStyle>
          <a:p>
            <a:pPr lvl="0"/>
            <a:r>
              <a:rPr lang="de-DE"/>
              <a:t>Mastertextformat bearbeiten</a:t>
            </a:r>
          </a:p>
        </p:txBody>
      </p:sp>
      <p:sp>
        <p:nvSpPr>
          <p:cNvPr id="4" name="Content Placeholder 3"/>
          <p:cNvSpPr>
            <a:spLocks noGrp="1"/>
          </p:cNvSpPr>
          <p:nvPr>
            <p:ph sz="half" idx="2"/>
          </p:nvPr>
        </p:nvSpPr>
        <p:spPr>
          <a:xfrm>
            <a:off x="2926031" y="11046105"/>
            <a:ext cx="17970992" cy="1624715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21505458" y="7413073"/>
            <a:ext cx="18059496" cy="3633032"/>
          </a:xfrm>
        </p:spPr>
        <p:txBody>
          <a:bodyPr anchor="b"/>
          <a:lstStyle>
            <a:lvl1pPr marL="0" indent="0">
              <a:buNone/>
              <a:defRPr sz="10583" b="1"/>
            </a:lvl1pPr>
            <a:lvl2pPr marL="2016023" indent="0">
              <a:buNone/>
              <a:defRPr sz="8819" b="1"/>
            </a:lvl2pPr>
            <a:lvl3pPr marL="4032047" indent="0">
              <a:buNone/>
              <a:defRPr sz="7937" b="1"/>
            </a:lvl3pPr>
            <a:lvl4pPr marL="6048070" indent="0">
              <a:buNone/>
              <a:defRPr sz="7055" b="1"/>
            </a:lvl4pPr>
            <a:lvl5pPr marL="8064094" indent="0">
              <a:buNone/>
              <a:defRPr sz="7055" b="1"/>
            </a:lvl5pPr>
            <a:lvl6pPr marL="10080117" indent="0">
              <a:buNone/>
              <a:defRPr sz="7055" b="1"/>
            </a:lvl6pPr>
            <a:lvl7pPr marL="12096140" indent="0">
              <a:buNone/>
              <a:defRPr sz="7055" b="1"/>
            </a:lvl7pPr>
            <a:lvl8pPr marL="14112164" indent="0">
              <a:buNone/>
              <a:defRPr sz="7055" b="1"/>
            </a:lvl8pPr>
            <a:lvl9pPr marL="16128187" indent="0">
              <a:buNone/>
              <a:defRPr sz="7055" b="1"/>
            </a:lvl9pPr>
          </a:lstStyle>
          <a:p>
            <a:pPr lvl="0"/>
            <a:r>
              <a:rPr lang="de-DE"/>
              <a:t>Mastertextformat bearbeiten</a:t>
            </a:r>
          </a:p>
        </p:txBody>
      </p:sp>
      <p:sp>
        <p:nvSpPr>
          <p:cNvPr id="6" name="Content Placeholder 5"/>
          <p:cNvSpPr>
            <a:spLocks noGrp="1"/>
          </p:cNvSpPr>
          <p:nvPr>
            <p:ph sz="quarter" idx="4"/>
          </p:nvPr>
        </p:nvSpPr>
        <p:spPr>
          <a:xfrm>
            <a:off x="21505458" y="11046105"/>
            <a:ext cx="18059496" cy="1624715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1DC2F722-1655-4ECF-A455-AC5E1838338D}" type="datetimeFigureOut">
              <a:rPr lang="de-CH" smtClean="0"/>
              <a:t>21.02.2020</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F8C0E332-1BC7-49CD-8F23-DF6A37D628BD}" type="slidenum">
              <a:rPr lang="de-CH" smtClean="0"/>
              <a:t>‹Nr.›</a:t>
            </a:fld>
            <a:endParaRPr lang="de-CH"/>
          </a:p>
        </p:txBody>
      </p:sp>
    </p:spTree>
    <p:extLst>
      <p:ext uri="{BB962C8B-B14F-4D97-AF65-F5344CB8AC3E}">
        <p14:creationId xmlns:p14="http://schemas.microsoft.com/office/powerpoint/2010/main" val="3356296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1DC2F722-1655-4ECF-A455-AC5E1838338D}" type="datetimeFigureOut">
              <a:rPr lang="de-CH" smtClean="0"/>
              <a:t>21.02.2020</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F8C0E332-1BC7-49CD-8F23-DF6A37D628BD}" type="slidenum">
              <a:rPr lang="de-CH" smtClean="0"/>
              <a:t>‹Nr.›</a:t>
            </a:fld>
            <a:endParaRPr lang="de-CH"/>
          </a:p>
        </p:txBody>
      </p:sp>
    </p:spTree>
    <p:extLst>
      <p:ext uri="{BB962C8B-B14F-4D97-AF65-F5344CB8AC3E}">
        <p14:creationId xmlns:p14="http://schemas.microsoft.com/office/powerpoint/2010/main" val="3375477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C2F722-1655-4ECF-A455-AC5E1838338D}" type="datetimeFigureOut">
              <a:rPr lang="de-CH" smtClean="0"/>
              <a:t>21.02.2020</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F8C0E332-1BC7-49CD-8F23-DF6A37D628BD}" type="slidenum">
              <a:rPr lang="de-CH" smtClean="0"/>
              <a:t>‹Nr.›</a:t>
            </a:fld>
            <a:endParaRPr lang="de-CH"/>
          </a:p>
        </p:txBody>
      </p:sp>
    </p:spTree>
    <p:extLst>
      <p:ext uri="{BB962C8B-B14F-4D97-AF65-F5344CB8AC3E}">
        <p14:creationId xmlns:p14="http://schemas.microsoft.com/office/powerpoint/2010/main" val="3220908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926027" y="2016019"/>
            <a:ext cx="13700878" cy="7056067"/>
          </a:xfrm>
        </p:spPr>
        <p:txBody>
          <a:bodyPr anchor="b"/>
          <a:lstStyle>
            <a:lvl1pPr>
              <a:defRPr sz="14110"/>
            </a:lvl1pPr>
          </a:lstStyle>
          <a:p>
            <a:r>
              <a:rPr lang="de-DE"/>
              <a:t>Mastertitelformat bearbeiten</a:t>
            </a:r>
            <a:endParaRPr lang="en-US" dirty="0"/>
          </a:p>
        </p:txBody>
      </p:sp>
      <p:sp>
        <p:nvSpPr>
          <p:cNvPr id="3" name="Content Placeholder 2"/>
          <p:cNvSpPr>
            <a:spLocks noGrp="1"/>
          </p:cNvSpPr>
          <p:nvPr>
            <p:ph idx="1"/>
          </p:nvPr>
        </p:nvSpPr>
        <p:spPr>
          <a:xfrm>
            <a:off x="18059496" y="4354048"/>
            <a:ext cx="21505456" cy="21490205"/>
          </a:xfrm>
        </p:spPr>
        <p:txBody>
          <a:bodyPr/>
          <a:lstStyle>
            <a:lvl1pPr>
              <a:defRPr sz="14110"/>
            </a:lvl1pPr>
            <a:lvl2pPr>
              <a:defRPr sz="12347"/>
            </a:lvl2pPr>
            <a:lvl3pPr>
              <a:defRPr sz="10583"/>
            </a:lvl3pPr>
            <a:lvl4pPr>
              <a:defRPr sz="8819"/>
            </a:lvl4pPr>
            <a:lvl5pPr>
              <a:defRPr sz="8819"/>
            </a:lvl5pPr>
            <a:lvl6pPr>
              <a:defRPr sz="8819"/>
            </a:lvl6pPr>
            <a:lvl7pPr>
              <a:defRPr sz="8819"/>
            </a:lvl7pPr>
            <a:lvl8pPr>
              <a:defRPr sz="8819"/>
            </a:lvl8pPr>
            <a:lvl9pPr>
              <a:defRPr sz="8819"/>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2926027" y="9072087"/>
            <a:ext cx="13700878" cy="16807162"/>
          </a:xfrm>
        </p:spPr>
        <p:txBody>
          <a:bodyPr/>
          <a:lstStyle>
            <a:lvl1pPr marL="0" indent="0">
              <a:buNone/>
              <a:defRPr sz="7055"/>
            </a:lvl1pPr>
            <a:lvl2pPr marL="2016023" indent="0">
              <a:buNone/>
              <a:defRPr sz="6173"/>
            </a:lvl2pPr>
            <a:lvl3pPr marL="4032047" indent="0">
              <a:buNone/>
              <a:defRPr sz="5291"/>
            </a:lvl3pPr>
            <a:lvl4pPr marL="6048070" indent="0">
              <a:buNone/>
              <a:defRPr sz="4410"/>
            </a:lvl4pPr>
            <a:lvl5pPr marL="8064094" indent="0">
              <a:buNone/>
              <a:defRPr sz="4410"/>
            </a:lvl5pPr>
            <a:lvl6pPr marL="10080117" indent="0">
              <a:buNone/>
              <a:defRPr sz="4410"/>
            </a:lvl6pPr>
            <a:lvl7pPr marL="12096140" indent="0">
              <a:buNone/>
              <a:defRPr sz="4410"/>
            </a:lvl7pPr>
            <a:lvl8pPr marL="14112164" indent="0">
              <a:buNone/>
              <a:defRPr sz="4410"/>
            </a:lvl8pPr>
            <a:lvl9pPr marL="16128187" indent="0">
              <a:buNone/>
              <a:defRPr sz="4410"/>
            </a:lvl9pPr>
          </a:lstStyle>
          <a:p>
            <a:pPr lvl="0"/>
            <a:r>
              <a:rPr lang="de-DE"/>
              <a:t>Mastertextformat bearbeiten</a:t>
            </a:r>
          </a:p>
        </p:txBody>
      </p:sp>
      <p:sp>
        <p:nvSpPr>
          <p:cNvPr id="5" name="Date Placeholder 4"/>
          <p:cNvSpPr>
            <a:spLocks noGrp="1"/>
          </p:cNvSpPr>
          <p:nvPr>
            <p:ph type="dt" sz="half" idx="10"/>
          </p:nvPr>
        </p:nvSpPr>
        <p:spPr/>
        <p:txBody>
          <a:bodyPr/>
          <a:lstStyle/>
          <a:p>
            <a:fld id="{1DC2F722-1655-4ECF-A455-AC5E1838338D}" type="datetimeFigureOut">
              <a:rPr lang="de-CH" smtClean="0"/>
              <a:t>21.02.2020</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F8C0E332-1BC7-49CD-8F23-DF6A37D628BD}" type="slidenum">
              <a:rPr lang="de-CH" smtClean="0"/>
              <a:t>‹Nr.›</a:t>
            </a:fld>
            <a:endParaRPr lang="de-CH"/>
          </a:p>
        </p:txBody>
      </p:sp>
    </p:spTree>
    <p:extLst>
      <p:ext uri="{BB962C8B-B14F-4D97-AF65-F5344CB8AC3E}">
        <p14:creationId xmlns:p14="http://schemas.microsoft.com/office/powerpoint/2010/main" val="1292235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926027" y="2016019"/>
            <a:ext cx="13700878" cy="7056067"/>
          </a:xfrm>
        </p:spPr>
        <p:txBody>
          <a:bodyPr anchor="b"/>
          <a:lstStyle>
            <a:lvl1pPr>
              <a:defRPr sz="14110"/>
            </a:lvl1pPr>
          </a:lstStyle>
          <a:p>
            <a:r>
              <a:rPr lang="de-DE"/>
              <a:t>Mastertitelformat bearbeiten</a:t>
            </a:r>
            <a:endParaRPr lang="en-US" dirty="0"/>
          </a:p>
        </p:txBody>
      </p:sp>
      <p:sp>
        <p:nvSpPr>
          <p:cNvPr id="3" name="Picture Placeholder 2"/>
          <p:cNvSpPr>
            <a:spLocks noGrp="1" noChangeAspect="1"/>
          </p:cNvSpPr>
          <p:nvPr>
            <p:ph type="pic" idx="1"/>
          </p:nvPr>
        </p:nvSpPr>
        <p:spPr>
          <a:xfrm>
            <a:off x="18059496" y="4354048"/>
            <a:ext cx="21505456" cy="21490205"/>
          </a:xfrm>
        </p:spPr>
        <p:txBody>
          <a:bodyPr anchor="t"/>
          <a:lstStyle>
            <a:lvl1pPr marL="0" indent="0">
              <a:buNone/>
              <a:defRPr sz="14110"/>
            </a:lvl1pPr>
            <a:lvl2pPr marL="2016023" indent="0">
              <a:buNone/>
              <a:defRPr sz="12347"/>
            </a:lvl2pPr>
            <a:lvl3pPr marL="4032047" indent="0">
              <a:buNone/>
              <a:defRPr sz="10583"/>
            </a:lvl3pPr>
            <a:lvl4pPr marL="6048070" indent="0">
              <a:buNone/>
              <a:defRPr sz="8819"/>
            </a:lvl4pPr>
            <a:lvl5pPr marL="8064094" indent="0">
              <a:buNone/>
              <a:defRPr sz="8819"/>
            </a:lvl5pPr>
            <a:lvl6pPr marL="10080117" indent="0">
              <a:buNone/>
              <a:defRPr sz="8819"/>
            </a:lvl6pPr>
            <a:lvl7pPr marL="12096140" indent="0">
              <a:buNone/>
              <a:defRPr sz="8819"/>
            </a:lvl7pPr>
            <a:lvl8pPr marL="14112164" indent="0">
              <a:buNone/>
              <a:defRPr sz="8819"/>
            </a:lvl8pPr>
            <a:lvl9pPr marL="16128187" indent="0">
              <a:buNone/>
              <a:defRPr sz="8819"/>
            </a:lvl9pPr>
          </a:lstStyle>
          <a:p>
            <a:r>
              <a:rPr lang="de-DE"/>
              <a:t>Bild durch Klicken auf Symbol hinzufügen</a:t>
            </a:r>
            <a:endParaRPr lang="en-US" dirty="0"/>
          </a:p>
        </p:txBody>
      </p:sp>
      <p:sp>
        <p:nvSpPr>
          <p:cNvPr id="4" name="Text Placeholder 3"/>
          <p:cNvSpPr>
            <a:spLocks noGrp="1"/>
          </p:cNvSpPr>
          <p:nvPr>
            <p:ph type="body" sz="half" idx="2"/>
          </p:nvPr>
        </p:nvSpPr>
        <p:spPr>
          <a:xfrm>
            <a:off x="2926027" y="9072087"/>
            <a:ext cx="13700878" cy="16807162"/>
          </a:xfrm>
        </p:spPr>
        <p:txBody>
          <a:bodyPr/>
          <a:lstStyle>
            <a:lvl1pPr marL="0" indent="0">
              <a:buNone/>
              <a:defRPr sz="7055"/>
            </a:lvl1pPr>
            <a:lvl2pPr marL="2016023" indent="0">
              <a:buNone/>
              <a:defRPr sz="6173"/>
            </a:lvl2pPr>
            <a:lvl3pPr marL="4032047" indent="0">
              <a:buNone/>
              <a:defRPr sz="5291"/>
            </a:lvl3pPr>
            <a:lvl4pPr marL="6048070" indent="0">
              <a:buNone/>
              <a:defRPr sz="4410"/>
            </a:lvl4pPr>
            <a:lvl5pPr marL="8064094" indent="0">
              <a:buNone/>
              <a:defRPr sz="4410"/>
            </a:lvl5pPr>
            <a:lvl6pPr marL="10080117" indent="0">
              <a:buNone/>
              <a:defRPr sz="4410"/>
            </a:lvl6pPr>
            <a:lvl7pPr marL="12096140" indent="0">
              <a:buNone/>
              <a:defRPr sz="4410"/>
            </a:lvl7pPr>
            <a:lvl8pPr marL="14112164" indent="0">
              <a:buNone/>
              <a:defRPr sz="4410"/>
            </a:lvl8pPr>
            <a:lvl9pPr marL="16128187" indent="0">
              <a:buNone/>
              <a:defRPr sz="4410"/>
            </a:lvl9pPr>
          </a:lstStyle>
          <a:p>
            <a:pPr lvl="0"/>
            <a:r>
              <a:rPr lang="de-DE"/>
              <a:t>Mastertextformat bearbeiten</a:t>
            </a:r>
          </a:p>
        </p:txBody>
      </p:sp>
      <p:sp>
        <p:nvSpPr>
          <p:cNvPr id="5" name="Date Placeholder 4"/>
          <p:cNvSpPr>
            <a:spLocks noGrp="1"/>
          </p:cNvSpPr>
          <p:nvPr>
            <p:ph type="dt" sz="half" idx="10"/>
          </p:nvPr>
        </p:nvSpPr>
        <p:spPr/>
        <p:txBody>
          <a:bodyPr/>
          <a:lstStyle/>
          <a:p>
            <a:fld id="{1DC2F722-1655-4ECF-A455-AC5E1838338D}" type="datetimeFigureOut">
              <a:rPr lang="de-CH" smtClean="0"/>
              <a:t>21.02.2020</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F8C0E332-1BC7-49CD-8F23-DF6A37D628BD}" type="slidenum">
              <a:rPr lang="de-CH" smtClean="0"/>
              <a:t>‹Nr.›</a:t>
            </a:fld>
            <a:endParaRPr lang="de-CH"/>
          </a:p>
        </p:txBody>
      </p:sp>
    </p:spTree>
    <p:extLst>
      <p:ext uri="{BB962C8B-B14F-4D97-AF65-F5344CB8AC3E}">
        <p14:creationId xmlns:p14="http://schemas.microsoft.com/office/powerpoint/2010/main" val="2457861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20494" y="1610022"/>
            <a:ext cx="36638925" cy="5845058"/>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2920494" y="8050077"/>
            <a:ext cx="36638925" cy="19187185"/>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2920494" y="28028274"/>
            <a:ext cx="9557980" cy="1610015"/>
          </a:xfrm>
          <a:prstGeom prst="rect">
            <a:avLst/>
          </a:prstGeom>
        </p:spPr>
        <p:txBody>
          <a:bodyPr vert="horz" lIns="91440" tIns="45720" rIns="91440" bIns="45720" rtlCol="0" anchor="ctr"/>
          <a:lstStyle>
            <a:lvl1pPr algn="l">
              <a:defRPr sz="5291">
                <a:solidFill>
                  <a:schemeClr val="tx1">
                    <a:tint val="75000"/>
                  </a:schemeClr>
                </a:solidFill>
              </a:defRPr>
            </a:lvl1pPr>
          </a:lstStyle>
          <a:p>
            <a:fld id="{1DC2F722-1655-4ECF-A455-AC5E1838338D}" type="datetimeFigureOut">
              <a:rPr lang="de-CH" smtClean="0"/>
              <a:t>21.02.2020</a:t>
            </a:fld>
            <a:endParaRPr lang="de-CH"/>
          </a:p>
        </p:txBody>
      </p:sp>
      <p:sp>
        <p:nvSpPr>
          <p:cNvPr id="5" name="Footer Placeholder 4"/>
          <p:cNvSpPr>
            <a:spLocks noGrp="1"/>
          </p:cNvSpPr>
          <p:nvPr>
            <p:ph type="ftr" sz="quarter" idx="3"/>
          </p:nvPr>
        </p:nvSpPr>
        <p:spPr>
          <a:xfrm>
            <a:off x="14071471" y="28028274"/>
            <a:ext cx="14336971" cy="1610015"/>
          </a:xfrm>
          <a:prstGeom prst="rect">
            <a:avLst/>
          </a:prstGeom>
        </p:spPr>
        <p:txBody>
          <a:bodyPr vert="horz" lIns="91440" tIns="45720" rIns="91440" bIns="45720" rtlCol="0" anchor="ctr"/>
          <a:lstStyle>
            <a:lvl1pPr algn="ctr">
              <a:defRPr sz="5291">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30001439" y="28028274"/>
            <a:ext cx="9557980" cy="1610015"/>
          </a:xfrm>
          <a:prstGeom prst="rect">
            <a:avLst/>
          </a:prstGeom>
        </p:spPr>
        <p:txBody>
          <a:bodyPr vert="horz" lIns="91440" tIns="45720" rIns="91440" bIns="45720" rtlCol="0" anchor="ctr"/>
          <a:lstStyle>
            <a:lvl1pPr algn="r">
              <a:defRPr sz="5291">
                <a:solidFill>
                  <a:schemeClr val="tx1">
                    <a:tint val="75000"/>
                  </a:schemeClr>
                </a:solidFill>
              </a:defRPr>
            </a:lvl1pPr>
          </a:lstStyle>
          <a:p>
            <a:fld id="{F8C0E332-1BC7-49CD-8F23-DF6A37D628BD}" type="slidenum">
              <a:rPr lang="de-CH" smtClean="0"/>
              <a:t>‹Nr.›</a:t>
            </a:fld>
            <a:endParaRPr lang="de-CH"/>
          </a:p>
        </p:txBody>
      </p:sp>
    </p:spTree>
    <p:extLst>
      <p:ext uri="{BB962C8B-B14F-4D97-AF65-F5344CB8AC3E}">
        <p14:creationId xmlns:p14="http://schemas.microsoft.com/office/powerpoint/2010/main" val="284142023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032047" rtl="0" eaLnBrk="1" latinLnBrk="0" hangingPunct="1">
        <a:lnSpc>
          <a:spcPct val="90000"/>
        </a:lnSpc>
        <a:spcBef>
          <a:spcPct val="0"/>
        </a:spcBef>
        <a:buNone/>
        <a:defRPr sz="19402" kern="1200">
          <a:solidFill>
            <a:schemeClr val="tx1"/>
          </a:solidFill>
          <a:latin typeface="+mj-lt"/>
          <a:ea typeface="+mj-ea"/>
          <a:cs typeface="+mj-cs"/>
        </a:defRPr>
      </a:lvl1pPr>
    </p:titleStyle>
    <p:bodyStyle>
      <a:lvl1pPr marL="1008012" indent="-1008012" algn="l" defTabSz="4032047" rtl="0" eaLnBrk="1" latinLnBrk="0" hangingPunct="1">
        <a:lnSpc>
          <a:spcPct val="90000"/>
        </a:lnSpc>
        <a:spcBef>
          <a:spcPts val="4410"/>
        </a:spcBef>
        <a:buFont typeface="Arial" panose="020B0604020202020204" pitchFamily="34" charset="0"/>
        <a:buChar char="•"/>
        <a:defRPr sz="12347" kern="1200">
          <a:solidFill>
            <a:schemeClr val="tx1"/>
          </a:solidFill>
          <a:latin typeface="+mn-lt"/>
          <a:ea typeface="+mn-ea"/>
          <a:cs typeface="+mn-cs"/>
        </a:defRPr>
      </a:lvl1pPr>
      <a:lvl2pPr marL="3024035" indent="-1008012" algn="l" defTabSz="4032047" rtl="0" eaLnBrk="1" latinLnBrk="0" hangingPunct="1">
        <a:lnSpc>
          <a:spcPct val="90000"/>
        </a:lnSpc>
        <a:spcBef>
          <a:spcPts val="2205"/>
        </a:spcBef>
        <a:buFont typeface="Arial" panose="020B0604020202020204" pitchFamily="34" charset="0"/>
        <a:buChar char="•"/>
        <a:defRPr sz="10583" kern="1200">
          <a:solidFill>
            <a:schemeClr val="tx1"/>
          </a:solidFill>
          <a:latin typeface="+mn-lt"/>
          <a:ea typeface="+mn-ea"/>
          <a:cs typeface="+mn-cs"/>
        </a:defRPr>
      </a:lvl2pPr>
      <a:lvl3pPr marL="5040059" indent="-1008012" algn="l" defTabSz="4032047" rtl="0" eaLnBrk="1" latinLnBrk="0" hangingPunct="1">
        <a:lnSpc>
          <a:spcPct val="90000"/>
        </a:lnSpc>
        <a:spcBef>
          <a:spcPts val="2205"/>
        </a:spcBef>
        <a:buFont typeface="Arial" panose="020B0604020202020204" pitchFamily="34" charset="0"/>
        <a:buChar char="•"/>
        <a:defRPr sz="8819" kern="1200">
          <a:solidFill>
            <a:schemeClr val="tx1"/>
          </a:solidFill>
          <a:latin typeface="+mn-lt"/>
          <a:ea typeface="+mn-ea"/>
          <a:cs typeface="+mn-cs"/>
        </a:defRPr>
      </a:lvl3pPr>
      <a:lvl4pPr marL="7056082" indent="-1008012" algn="l" defTabSz="4032047" rtl="0" eaLnBrk="1" latinLnBrk="0" hangingPunct="1">
        <a:lnSpc>
          <a:spcPct val="90000"/>
        </a:lnSpc>
        <a:spcBef>
          <a:spcPts val="2205"/>
        </a:spcBef>
        <a:buFont typeface="Arial" panose="020B0604020202020204" pitchFamily="34" charset="0"/>
        <a:buChar char="•"/>
        <a:defRPr sz="7937" kern="1200">
          <a:solidFill>
            <a:schemeClr val="tx1"/>
          </a:solidFill>
          <a:latin typeface="+mn-lt"/>
          <a:ea typeface="+mn-ea"/>
          <a:cs typeface="+mn-cs"/>
        </a:defRPr>
      </a:lvl4pPr>
      <a:lvl5pPr marL="9072105" indent="-1008012" algn="l" defTabSz="4032047" rtl="0" eaLnBrk="1" latinLnBrk="0" hangingPunct="1">
        <a:lnSpc>
          <a:spcPct val="90000"/>
        </a:lnSpc>
        <a:spcBef>
          <a:spcPts val="2205"/>
        </a:spcBef>
        <a:buFont typeface="Arial" panose="020B0604020202020204" pitchFamily="34" charset="0"/>
        <a:buChar char="•"/>
        <a:defRPr sz="7937" kern="1200">
          <a:solidFill>
            <a:schemeClr val="tx1"/>
          </a:solidFill>
          <a:latin typeface="+mn-lt"/>
          <a:ea typeface="+mn-ea"/>
          <a:cs typeface="+mn-cs"/>
        </a:defRPr>
      </a:lvl5pPr>
      <a:lvl6pPr marL="11088129" indent="-1008012" algn="l" defTabSz="4032047" rtl="0" eaLnBrk="1" latinLnBrk="0" hangingPunct="1">
        <a:lnSpc>
          <a:spcPct val="90000"/>
        </a:lnSpc>
        <a:spcBef>
          <a:spcPts val="2205"/>
        </a:spcBef>
        <a:buFont typeface="Arial" panose="020B0604020202020204" pitchFamily="34" charset="0"/>
        <a:buChar char="•"/>
        <a:defRPr sz="7937" kern="1200">
          <a:solidFill>
            <a:schemeClr val="tx1"/>
          </a:solidFill>
          <a:latin typeface="+mn-lt"/>
          <a:ea typeface="+mn-ea"/>
          <a:cs typeface="+mn-cs"/>
        </a:defRPr>
      </a:lvl6pPr>
      <a:lvl7pPr marL="13104152" indent="-1008012" algn="l" defTabSz="4032047" rtl="0" eaLnBrk="1" latinLnBrk="0" hangingPunct="1">
        <a:lnSpc>
          <a:spcPct val="90000"/>
        </a:lnSpc>
        <a:spcBef>
          <a:spcPts val="2205"/>
        </a:spcBef>
        <a:buFont typeface="Arial" panose="020B0604020202020204" pitchFamily="34" charset="0"/>
        <a:buChar char="•"/>
        <a:defRPr sz="7937" kern="1200">
          <a:solidFill>
            <a:schemeClr val="tx1"/>
          </a:solidFill>
          <a:latin typeface="+mn-lt"/>
          <a:ea typeface="+mn-ea"/>
          <a:cs typeface="+mn-cs"/>
        </a:defRPr>
      </a:lvl7pPr>
      <a:lvl8pPr marL="15120176" indent="-1008012" algn="l" defTabSz="4032047" rtl="0" eaLnBrk="1" latinLnBrk="0" hangingPunct="1">
        <a:lnSpc>
          <a:spcPct val="90000"/>
        </a:lnSpc>
        <a:spcBef>
          <a:spcPts val="2205"/>
        </a:spcBef>
        <a:buFont typeface="Arial" panose="020B0604020202020204" pitchFamily="34" charset="0"/>
        <a:buChar char="•"/>
        <a:defRPr sz="7937" kern="1200">
          <a:solidFill>
            <a:schemeClr val="tx1"/>
          </a:solidFill>
          <a:latin typeface="+mn-lt"/>
          <a:ea typeface="+mn-ea"/>
          <a:cs typeface="+mn-cs"/>
        </a:defRPr>
      </a:lvl8pPr>
      <a:lvl9pPr marL="17136199" indent="-1008012" algn="l" defTabSz="4032047" rtl="0" eaLnBrk="1" latinLnBrk="0" hangingPunct="1">
        <a:lnSpc>
          <a:spcPct val="90000"/>
        </a:lnSpc>
        <a:spcBef>
          <a:spcPts val="2205"/>
        </a:spcBef>
        <a:buFont typeface="Arial" panose="020B0604020202020204" pitchFamily="34" charset="0"/>
        <a:buChar char="•"/>
        <a:defRPr sz="7937" kern="1200">
          <a:solidFill>
            <a:schemeClr val="tx1"/>
          </a:solidFill>
          <a:latin typeface="+mn-lt"/>
          <a:ea typeface="+mn-ea"/>
          <a:cs typeface="+mn-cs"/>
        </a:defRPr>
      </a:lvl9pPr>
    </p:bodyStyle>
    <p:otherStyle>
      <a:defPPr>
        <a:defRPr lang="en-US"/>
      </a:defPPr>
      <a:lvl1pPr marL="0" algn="l" defTabSz="4032047" rtl="0" eaLnBrk="1" latinLnBrk="0" hangingPunct="1">
        <a:defRPr sz="7937" kern="1200">
          <a:solidFill>
            <a:schemeClr val="tx1"/>
          </a:solidFill>
          <a:latin typeface="+mn-lt"/>
          <a:ea typeface="+mn-ea"/>
          <a:cs typeface="+mn-cs"/>
        </a:defRPr>
      </a:lvl1pPr>
      <a:lvl2pPr marL="2016023" algn="l" defTabSz="4032047" rtl="0" eaLnBrk="1" latinLnBrk="0" hangingPunct="1">
        <a:defRPr sz="7937" kern="1200">
          <a:solidFill>
            <a:schemeClr val="tx1"/>
          </a:solidFill>
          <a:latin typeface="+mn-lt"/>
          <a:ea typeface="+mn-ea"/>
          <a:cs typeface="+mn-cs"/>
        </a:defRPr>
      </a:lvl2pPr>
      <a:lvl3pPr marL="4032047" algn="l" defTabSz="4032047" rtl="0" eaLnBrk="1" latinLnBrk="0" hangingPunct="1">
        <a:defRPr sz="7937" kern="1200">
          <a:solidFill>
            <a:schemeClr val="tx1"/>
          </a:solidFill>
          <a:latin typeface="+mn-lt"/>
          <a:ea typeface="+mn-ea"/>
          <a:cs typeface="+mn-cs"/>
        </a:defRPr>
      </a:lvl3pPr>
      <a:lvl4pPr marL="6048070" algn="l" defTabSz="4032047" rtl="0" eaLnBrk="1" latinLnBrk="0" hangingPunct="1">
        <a:defRPr sz="7937" kern="1200">
          <a:solidFill>
            <a:schemeClr val="tx1"/>
          </a:solidFill>
          <a:latin typeface="+mn-lt"/>
          <a:ea typeface="+mn-ea"/>
          <a:cs typeface="+mn-cs"/>
        </a:defRPr>
      </a:lvl4pPr>
      <a:lvl5pPr marL="8064094" algn="l" defTabSz="4032047" rtl="0" eaLnBrk="1" latinLnBrk="0" hangingPunct="1">
        <a:defRPr sz="7937" kern="1200">
          <a:solidFill>
            <a:schemeClr val="tx1"/>
          </a:solidFill>
          <a:latin typeface="+mn-lt"/>
          <a:ea typeface="+mn-ea"/>
          <a:cs typeface="+mn-cs"/>
        </a:defRPr>
      </a:lvl5pPr>
      <a:lvl6pPr marL="10080117" algn="l" defTabSz="4032047" rtl="0" eaLnBrk="1" latinLnBrk="0" hangingPunct="1">
        <a:defRPr sz="7937" kern="1200">
          <a:solidFill>
            <a:schemeClr val="tx1"/>
          </a:solidFill>
          <a:latin typeface="+mn-lt"/>
          <a:ea typeface="+mn-ea"/>
          <a:cs typeface="+mn-cs"/>
        </a:defRPr>
      </a:lvl6pPr>
      <a:lvl7pPr marL="12096140" algn="l" defTabSz="4032047" rtl="0" eaLnBrk="1" latinLnBrk="0" hangingPunct="1">
        <a:defRPr sz="7937" kern="1200">
          <a:solidFill>
            <a:schemeClr val="tx1"/>
          </a:solidFill>
          <a:latin typeface="+mn-lt"/>
          <a:ea typeface="+mn-ea"/>
          <a:cs typeface="+mn-cs"/>
        </a:defRPr>
      </a:lvl7pPr>
      <a:lvl8pPr marL="14112164" algn="l" defTabSz="4032047" rtl="0" eaLnBrk="1" latinLnBrk="0" hangingPunct="1">
        <a:defRPr sz="7937" kern="1200">
          <a:solidFill>
            <a:schemeClr val="tx1"/>
          </a:solidFill>
          <a:latin typeface="+mn-lt"/>
          <a:ea typeface="+mn-ea"/>
          <a:cs typeface="+mn-cs"/>
        </a:defRPr>
      </a:lvl8pPr>
      <a:lvl9pPr marL="16128187" algn="l" defTabSz="4032047" rtl="0" eaLnBrk="1" latinLnBrk="0" hangingPunct="1">
        <a:defRPr sz="793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pn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svg"/><Relationship Id="rId33" Type="http://schemas.openxmlformats.org/officeDocument/2006/relationships/image" Target="../media/image32.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jpe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svg"/><Relationship Id="rId28" Type="http://schemas.openxmlformats.org/officeDocument/2006/relationships/image" Target="../media/image27.png"/><Relationship Id="rId10" Type="http://schemas.openxmlformats.org/officeDocument/2006/relationships/image" Target="../media/image9.sv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6699">
            <a:alpha val="15000"/>
          </a:srgbClr>
        </a:solidFill>
        <a:effectLst/>
      </p:bgPr>
    </p:bg>
    <p:spTree>
      <p:nvGrpSpPr>
        <p:cNvPr id="1" name=""/>
        <p:cNvGrpSpPr/>
        <p:nvPr/>
      </p:nvGrpSpPr>
      <p:grpSpPr>
        <a:xfrm>
          <a:off x="0" y="0"/>
          <a:ext cx="0" cy="0"/>
          <a:chOff x="0" y="0"/>
          <a:chExt cx="0" cy="0"/>
        </a:xfrm>
      </p:grpSpPr>
      <p:sp>
        <p:nvSpPr>
          <p:cNvPr id="51" name="Rechteck: abgerundete Ecken 50">
            <a:extLst>
              <a:ext uri="{FF2B5EF4-FFF2-40B4-BE49-F238E27FC236}">
                <a16:creationId xmlns:a16="http://schemas.microsoft.com/office/drawing/2014/main" id="{8912AD39-CEDA-448F-9F51-4976E41A66DA}"/>
              </a:ext>
            </a:extLst>
          </p:cNvPr>
          <p:cNvSpPr/>
          <p:nvPr/>
        </p:nvSpPr>
        <p:spPr>
          <a:xfrm>
            <a:off x="-1" y="13492"/>
            <a:ext cx="42479913" cy="3420000"/>
          </a:xfrm>
          <a:prstGeom prst="roundRect">
            <a:avLst>
              <a:gd name="adj" fmla="val 0"/>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mc:AlternateContent xmlns:mc="http://schemas.openxmlformats.org/markup-compatibility/2006">
        <mc:Choice xmlns:a14="http://schemas.microsoft.com/office/drawing/2010/main" Requires="a14">
          <p:sp>
            <p:nvSpPr>
              <p:cNvPr id="7" name="Textfeld 6">
                <a:extLst>
                  <a:ext uri="{FF2B5EF4-FFF2-40B4-BE49-F238E27FC236}">
                    <a16:creationId xmlns:a16="http://schemas.microsoft.com/office/drawing/2014/main" id="{1F31B633-8804-4999-AE44-E324172D8436}"/>
                  </a:ext>
                </a:extLst>
              </p:cNvPr>
              <p:cNvSpPr txBox="1"/>
              <p:nvPr/>
            </p:nvSpPr>
            <p:spPr>
              <a:xfrm>
                <a:off x="0" y="67097"/>
                <a:ext cx="42479912" cy="3352328"/>
              </a:xfrm>
              <a:prstGeom prst="rect">
                <a:avLst/>
              </a:prstGeom>
              <a:noFill/>
            </p:spPr>
            <p:txBody>
              <a:bodyPr wrap="square" rtlCol="0">
                <a:spAutoFit/>
              </a:bodyPr>
              <a:lstStyle/>
              <a:p>
                <a:pPr algn="ctr"/>
                <a:r>
                  <a:rPr lang="de-CH" sz="9500" b="1" dirty="0">
                    <a:solidFill>
                      <a:schemeClr val="bg1"/>
                    </a:solidFill>
                  </a:rPr>
                  <a:t>Natural </a:t>
                </a:r>
                <a:r>
                  <a:rPr lang="de-CH" sz="9500" b="1" dirty="0" err="1">
                    <a:solidFill>
                      <a:schemeClr val="bg1"/>
                    </a:solidFill>
                  </a:rPr>
                  <a:t>gradient</a:t>
                </a:r>
                <a:r>
                  <a:rPr lang="de-CH" sz="9500" b="1" dirty="0">
                    <a:solidFill>
                      <a:schemeClr val="bg1"/>
                    </a:solidFill>
                  </a:rPr>
                  <a:t> </a:t>
                </a:r>
                <a:r>
                  <a:rPr lang="en-US" sz="9500" b="1" dirty="0">
                    <a:solidFill>
                      <a:schemeClr val="bg1"/>
                    </a:solidFill>
                  </a:rPr>
                  <a:t>for</a:t>
                </a:r>
                <a:r>
                  <a:rPr lang="de-CH" sz="9500" b="1" dirty="0">
                    <a:solidFill>
                      <a:schemeClr val="bg1"/>
                    </a:solidFill>
                  </a:rPr>
                  <a:t> </a:t>
                </a:r>
                <a:r>
                  <a:rPr lang="en-US" sz="9500" b="1" dirty="0">
                    <a:solidFill>
                      <a:schemeClr val="bg1"/>
                    </a:solidFill>
                  </a:rPr>
                  <a:t>spiking</a:t>
                </a:r>
                <a:r>
                  <a:rPr lang="de-CH" sz="9500" b="1" dirty="0">
                    <a:solidFill>
                      <a:schemeClr val="bg1"/>
                    </a:solidFill>
                  </a:rPr>
                  <a:t> </a:t>
                </a:r>
                <a:r>
                  <a:rPr lang="de-CH" sz="9500" b="1" dirty="0" err="1">
                    <a:solidFill>
                      <a:schemeClr val="bg1"/>
                    </a:solidFill>
                  </a:rPr>
                  <a:t>neurons</a:t>
                </a:r>
                <a:endParaRPr lang="de-CH" sz="9500" b="1" dirty="0">
                  <a:solidFill>
                    <a:schemeClr val="bg1"/>
                  </a:solidFill>
                </a:endParaRPr>
              </a:p>
              <a:p>
                <a:pPr algn="ctr"/>
                <a14:m>
                  <m:oMath xmlns:m="http://schemas.openxmlformats.org/officeDocument/2006/math">
                    <m:sSup>
                      <m:sSupPr>
                        <m:ctrlPr>
                          <a:rPr lang="de-CH" sz="5500" i="1" smtClean="0">
                            <a:solidFill>
                              <a:schemeClr val="bg1"/>
                            </a:solidFill>
                            <a:latin typeface="Cambria Math" panose="02040503050406030204" pitchFamily="18" charset="0"/>
                          </a:rPr>
                        </m:ctrlPr>
                      </m:sSupPr>
                      <m:e>
                        <m:r>
                          <m:rPr>
                            <m:nor/>
                          </m:rPr>
                          <a:rPr lang="de-CH" sz="5500" dirty="0">
                            <a:solidFill>
                              <a:schemeClr val="bg1"/>
                            </a:solidFill>
                          </a:rPr>
                          <m:t>Elena</m:t>
                        </m:r>
                        <m:r>
                          <m:rPr>
                            <m:nor/>
                          </m:rPr>
                          <a:rPr lang="de-CH" sz="5500" dirty="0">
                            <a:solidFill>
                              <a:schemeClr val="bg1"/>
                            </a:solidFill>
                          </a:rPr>
                          <m:t> </m:t>
                        </m:r>
                        <m:r>
                          <m:rPr>
                            <m:nor/>
                          </m:rPr>
                          <a:rPr lang="de-CH" sz="5500" dirty="0">
                            <a:solidFill>
                              <a:schemeClr val="bg1"/>
                            </a:solidFill>
                          </a:rPr>
                          <m:t>Kreutzer</m:t>
                        </m:r>
                      </m:e>
                      <m:sup>
                        <m:r>
                          <a:rPr lang="de-CH" sz="5500" b="0" i="1" smtClean="0">
                            <a:solidFill>
                              <a:schemeClr val="bg1"/>
                            </a:solidFill>
                            <a:latin typeface="Cambria Math" panose="02040503050406030204" pitchFamily="18" charset="0"/>
                          </a:rPr>
                          <m:t>1</m:t>
                        </m:r>
                      </m:sup>
                    </m:sSup>
                  </m:oMath>
                </a14:m>
                <a:r>
                  <a:rPr lang="de-CH" sz="5500" dirty="0">
                    <a:solidFill>
                      <a:schemeClr val="bg1"/>
                    </a:solidFill>
                  </a:rPr>
                  <a:t>, </a:t>
                </a:r>
                <a14:m>
                  <m:oMath xmlns:m="http://schemas.openxmlformats.org/officeDocument/2006/math">
                    <m:sSup>
                      <m:sSupPr>
                        <m:ctrlPr>
                          <a:rPr lang="de-CH" sz="5500" i="1">
                            <a:solidFill>
                              <a:schemeClr val="bg1"/>
                            </a:solidFill>
                            <a:latin typeface="Cambria Math" panose="02040503050406030204" pitchFamily="18" charset="0"/>
                          </a:rPr>
                        </m:ctrlPr>
                      </m:sSupPr>
                      <m:e>
                        <m:r>
                          <m:rPr>
                            <m:nor/>
                          </m:rPr>
                          <a:rPr lang="de-CH" sz="5500" b="0" i="0" smtClean="0">
                            <a:solidFill>
                              <a:schemeClr val="bg1"/>
                            </a:solidFill>
                            <a:latin typeface="Cambria Math" panose="02040503050406030204" pitchFamily="18" charset="0"/>
                          </a:rPr>
                          <m:t>Mihai</m:t>
                        </m:r>
                        <m:r>
                          <m:rPr>
                            <m:nor/>
                          </m:rPr>
                          <a:rPr lang="de-CH" sz="5500" b="0" i="0" smtClean="0">
                            <a:solidFill>
                              <a:schemeClr val="bg1"/>
                            </a:solidFill>
                            <a:latin typeface="Cambria Math" panose="02040503050406030204" pitchFamily="18" charset="0"/>
                          </a:rPr>
                          <m:t> </m:t>
                        </m:r>
                        <m:r>
                          <m:rPr>
                            <m:nor/>
                          </m:rPr>
                          <a:rPr lang="de-CH" sz="5500" b="0" i="0" smtClean="0">
                            <a:solidFill>
                              <a:schemeClr val="bg1"/>
                            </a:solidFill>
                            <a:latin typeface="Cambria Math" panose="02040503050406030204" pitchFamily="18" charset="0"/>
                          </a:rPr>
                          <m:t>A</m:t>
                        </m:r>
                        <m:r>
                          <m:rPr>
                            <m:nor/>
                          </m:rPr>
                          <a:rPr lang="de-CH" sz="5500" b="0" i="0" smtClean="0">
                            <a:solidFill>
                              <a:schemeClr val="bg1"/>
                            </a:solidFill>
                            <a:latin typeface="Cambria Math" panose="02040503050406030204" pitchFamily="18" charset="0"/>
                          </a:rPr>
                          <m:t>.</m:t>
                        </m:r>
                        <m:r>
                          <m:rPr>
                            <m:nor/>
                          </m:rPr>
                          <a:rPr lang="de-CH" sz="5500" b="0" i="0" smtClean="0">
                            <a:solidFill>
                              <a:schemeClr val="bg1"/>
                            </a:solidFill>
                            <a:latin typeface="Cambria Math" panose="02040503050406030204" pitchFamily="18" charset="0"/>
                          </a:rPr>
                          <m:t> </m:t>
                        </m:r>
                        <m:r>
                          <m:rPr>
                            <m:nor/>
                          </m:rPr>
                          <a:rPr lang="de-CH" sz="5500" b="0" i="0" smtClean="0">
                            <a:solidFill>
                              <a:schemeClr val="bg1"/>
                            </a:solidFill>
                            <a:latin typeface="Cambria Math" panose="02040503050406030204" pitchFamily="18" charset="0"/>
                          </a:rPr>
                          <m:t>Petrovici</m:t>
                        </m:r>
                      </m:e>
                      <m:sup>
                        <m:r>
                          <a:rPr lang="de-CH" sz="5500" i="1">
                            <a:solidFill>
                              <a:schemeClr val="bg1"/>
                            </a:solidFill>
                            <a:latin typeface="Cambria Math" panose="02040503050406030204" pitchFamily="18" charset="0"/>
                          </a:rPr>
                          <m:t>1</m:t>
                        </m:r>
                        <m:r>
                          <a:rPr lang="de-CH" sz="5500" b="0" i="1" smtClean="0">
                            <a:solidFill>
                              <a:schemeClr val="bg1"/>
                            </a:solidFill>
                            <a:latin typeface="Cambria Math" panose="02040503050406030204" pitchFamily="18" charset="0"/>
                          </a:rPr>
                          <m:t>,2</m:t>
                        </m:r>
                      </m:sup>
                    </m:sSup>
                  </m:oMath>
                </a14:m>
                <a:r>
                  <a:rPr lang="de-CH" sz="5500" dirty="0">
                    <a:solidFill>
                      <a:schemeClr val="bg1"/>
                    </a:solidFill>
                  </a:rPr>
                  <a:t>, </a:t>
                </a:r>
                <a14:m>
                  <m:oMath xmlns:m="http://schemas.openxmlformats.org/officeDocument/2006/math">
                    <m:sSup>
                      <m:sSupPr>
                        <m:ctrlPr>
                          <a:rPr lang="de-CH" sz="5500" i="1">
                            <a:solidFill>
                              <a:schemeClr val="bg1"/>
                            </a:solidFill>
                            <a:latin typeface="Cambria Math" panose="02040503050406030204" pitchFamily="18" charset="0"/>
                          </a:rPr>
                        </m:ctrlPr>
                      </m:sSupPr>
                      <m:e>
                        <m:r>
                          <m:rPr>
                            <m:nor/>
                          </m:rPr>
                          <a:rPr lang="de-CH" sz="5500" b="0" i="0" smtClean="0">
                            <a:solidFill>
                              <a:schemeClr val="bg1"/>
                            </a:solidFill>
                            <a:latin typeface="Cambria Math" panose="02040503050406030204" pitchFamily="18" charset="0"/>
                          </a:rPr>
                          <m:t>Walter</m:t>
                        </m:r>
                        <m:r>
                          <m:rPr>
                            <m:nor/>
                          </m:rPr>
                          <a:rPr lang="de-CH" sz="5500" b="0" i="0" smtClean="0">
                            <a:solidFill>
                              <a:schemeClr val="bg1"/>
                            </a:solidFill>
                            <a:latin typeface="Cambria Math" panose="02040503050406030204" pitchFamily="18" charset="0"/>
                          </a:rPr>
                          <m:t> </m:t>
                        </m:r>
                        <m:r>
                          <m:rPr>
                            <m:nor/>
                          </m:rPr>
                          <a:rPr lang="de-CH" sz="5500" b="0" i="0" smtClean="0">
                            <a:solidFill>
                              <a:schemeClr val="bg1"/>
                            </a:solidFill>
                            <a:latin typeface="Cambria Math" panose="02040503050406030204" pitchFamily="18" charset="0"/>
                          </a:rPr>
                          <m:t>Senn</m:t>
                        </m:r>
                      </m:e>
                      <m:sup>
                        <m:r>
                          <a:rPr lang="de-CH" sz="5500" i="1">
                            <a:solidFill>
                              <a:schemeClr val="bg1"/>
                            </a:solidFill>
                            <a:latin typeface="Cambria Math" panose="02040503050406030204" pitchFamily="18" charset="0"/>
                          </a:rPr>
                          <m:t>1</m:t>
                        </m:r>
                      </m:sup>
                    </m:sSup>
                  </m:oMath>
                </a14:m>
                <a:r>
                  <a:rPr lang="de-CH" sz="5500" dirty="0">
                    <a:solidFill>
                      <a:schemeClr val="bg1"/>
                    </a:solidFill>
                  </a:rPr>
                  <a:t> </a:t>
                </a:r>
              </a:p>
              <a:p>
                <a:pPr algn="ctr"/>
                <a14:m>
                  <m:oMath xmlns:m="http://schemas.openxmlformats.org/officeDocument/2006/math">
                    <m:sSup>
                      <m:sSupPr>
                        <m:ctrlPr>
                          <a:rPr lang="de-CH" sz="3200" i="1" smtClean="0">
                            <a:solidFill>
                              <a:schemeClr val="bg1"/>
                            </a:solidFill>
                            <a:latin typeface="Cambria Math" panose="02040503050406030204" pitchFamily="18" charset="0"/>
                          </a:rPr>
                        </m:ctrlPr>
                      </m:sSupPr>
                      <m:e>
                        <m:r>
                          <a:rPr lang="de-CH" sz="3200" b="0" i="1" smtClean="0">
                            <a:solidFill>
                              <a:schemeClr val="bg1"/>
                            </a:solidFill>
                            <a:latin typeface="Cambria Math" panose="02040503050406030204" pitchFamily="18" charset="0"/>
                          </a:rPr>
                          <m:t> </m:t>
                        </m:r>
                      </m:e>
                      <m:sup>
                        <m:r>
                          <a:rPr lang="de-CH" sz="3200" i="1">
                            <a:solidFill>
                              <a:schemeClr val="bg1"/>
                            </a:solidFill>
                            <a:latin typeface="Cambria Math" panose="02040503050406030204" pitchFamily="18" charset="0"/>
                          </a:rPr>
                          <m:t>1</m:t>
                        </m:r>
                      </m:sup>
                    </m:sSup>
                  </m:oMath>
                </a14:m>
                <a:r>
                  <a:rPr lang="de-CH" sz="3000" dirty="0">
                    <a:solidFill>
                      <a:schemeClr val="bg1"/>
                    </a:solidFill>
                  </a:rPr>
                  <a:t>Department </a:t>
                </a:r>
                <a:r>
                  <a:rPr lang="de-CH" sz="3000" dirty="0" err="1">
                    <a:solidFill>
                      <a:schemeClr val="bg1"/>
                    </a:solidFill>
                  </a:rPr>
                  <a:t>of</a:t>
                </a:r>
                <a:r>
                  <a:rPr lang="de-CH" sz="3000" dirty="0">
                    <a:solidFill>
                      <a:schemeClr val="bg1"/>
                    </a:solidFill>
                  </a:rPr>
                  <a:t> </a:t>
                </a:r>
                <a:r>
                  <a:rPr lang="de-CH" sz="3000" dirty="0" err="1">
                    <a:solidFill>
                      <a:schemeClr val="bg1"/>
                    </a:solidFill>
                  </a:rPr>
                  <a:t>Physiology</a:t>
                </a:r>
                <a:r>
                  <a:rPr lang="de-CH" sz="3000" dirty="0">
                    <a:solidFill>
                      <a:schemeClr val="bg1"/>
                    </a:solidFill>
                  </a:rPr>
                  <a:t>, University </a:t>
                </a:r>
                <a:r>
                  <a:rPr lang="de-CH" sz="3000" dirty="0" err="1">
                    <a:solidFill>
                      <a:schemeClr val="bg1"/>
                    </a:solidFill>
                  </a:rPr>
                  <a:t>of</a:t>
                </a:r>
                <a:r>
                  <a:rPr lang="de-CH" sz="3000" dirty="0">
                    <a:solidFill>
                      <a:schemeClr val="bg1"/>
                    </a:solidFill>
                  </a:rPr>
                  <a:t> Bern, </a:t>
                </a:r>
                <a14:m>
                  <m:oMath xmlns:m="http://schemas.openxmlformats.org/officeDocument/2006/math">
                    <m:sSup>
                      <m:sSupPr>
                        <m:ctrlPr>
                          <a:rPr lang="de-CH" sz="3200" i="1" smtClean="0">
                            <a:solidFill>
                              <a:schemeClr val="bg1"/>
                            </a:solidFill>
                            <a:latin typeface="Cambria Math" panose="02040503050406030204" pitchFamily="18" charset="0"/>
                          </a:rPr>
                        </m:ctrlPr>
                      </m:sSupPr>
                      <m:e>
                        <m:r>
                          <a:rPr lang="de-CH" sz="3200" i="1">
                            <a:solidFill>
                              <a:schemeClr val="bg1"/>
                            </a:solidFill>
                            <a:latin typeface="Cambria Math" panose="02040503050406030204" pitchFamily="18" charset="0"/>
                          </a:rPr>
                          <m:t> </m:t>
                        </m:r>
                      </m:e>
                      <m:sup>
                        <m:r>
                          <a:rPr lang="de-CH" sz="3200" b="0" i="1" smtClean="0">
                            <a:solidFill>
                              <a:schemeClr val="bg1"/>
                            </a:solidFill>
                            <a:latin typeface="Cambria Math" panose="02040503050406030204" pitchFamily="18" charset="0"/>
                          </a:rPr>
                          <m:t>2</m:t>
                        </m:r>
                      </m:sup>
                    </m:sSup>
                  </m:oMath>
                </a14:m>
                <a:r>
                  <a:rPr lang="de-CH" sz="3000" dirty="0">
                    <a:solidFill>
                      <a:schemeClr val="bg1"/>
                    </a:solidFill>
                  </a:rPr>
                  <a:t>Kirchhoff-Institute </a:t>
                </a:r>
                <a:r>
                  <a:rPr lang="de-CH" sz="3000" dirty="0" err="1">
                    <a:solidFill>
                      <a:schemeClr val="bg1"/>
                    </a:solidFill>
                  </a:rPr>
                  <a:t>for</a:t>
                </a:r>
                <a:r>
                  <a:rPr lang="de-CH" sz="3000" dirty="0">
                    <a:solidFill>
                      <a:schemeClr val="bg1"/>
                    </a:solidFill>
                  </a:rPr>
                  <a:t> Physics, Heidelberg University</a:t>
                </a:r>
              </a:p>
              <a:p>
                <a:pPr algn="ctr"/>
                <a:endParaRPr lang="de-CH" sz="3000" dirty="0">
                  <a:solidFill>
                    <a:schemeClr val="bg1"/>
                  </a:solidFill>
                </a:endParaRPr>
              </a:p>
            </p:txBody>
          </p:sp>
        </mc:Choice>
        <mc:Fallback>
          <p:sp>
            <p:nvSpPr>
              <p:cNvPr id="7" name="Textfeld 6">
                <a:extLst>
                  <a:ext uri="{FF2B5EF4-FFF2-40B4-BE49-F238E27FC236}">
                    <a16:creationId xmlns:a16="http://schemas.microsoft.com/office/drawing/2014/main" id="{1F31B633-8804-4999-AE44-E324172D8436}"/>
                  </a:ext>
                </a:extLst>
              </p:cNvPr>
              <p:cNvSpPr txBox="1">
                <a:spLocks noRot="1" noChangeAspect="1" noMove="1" noResize="1" noEditPoints="1" noAdjustHandles="1" noChangeArrowheads="1" noChangeShapeType="1" noTextEdit="1"/>
              </p:cNvSpPr>
              <p:nvPr/>
            </p:nvSpPr>
            <p:spPr>
              <a:xfrm>
                <a:off x="0" y="67097"/>
                <a:ext cx="42479912" cy="3352328"/>
              </a:xfrm>
              <a:prstGeom prst="rect">
                <a:avLst/>
              </a:prstGeom>
              <a:blipFill>
                <a:blip r:embed="rId2"/>
                <a:stretch>
                  <a:fillRect t="-9636"/>
                </a:stretch>
              </a:blipFill>
            </p:spPr>
            <p:txBody>
              <a:bodyPr/>
              <a:lstStyle/>
              <a:p>
                <a:r>
                  <a:rPr lang="en-US">
                    <a:noFill/>
                  </a:rPr>
                  <a:t> </a:t>
                </a:r>
              </a:p>
            </p:txBody>
          </p:sp>
        </mc:Fallback>
      </mc:AlternateContent>
      <p:sp>
        <p:nvSpPr>
          <p:cNvPr id="48" name="Rechteck: abgerundete Ecken 47">
            <a:extLst>
              <a:ext uri="{FF2B5EF4-FFF2-40B4-BE49-F238E27FC236}">
                <a16:creationId xmlns:a16="http://schemas.microsoft.com/office/drawing/2014/main" id="{CF1C3595-F7E5-4EDE-B4C3-76C7F42427D0}"/>
              </a:ext>
            </a:extLst>
          </p:cNvPr>
          <p:cNvSpPr/>
          <p:nvPr/>
        </p:nvSpPr>
        <p:spPr>
          <a:xfrm>
            <a:off x="28620000" y="4108450"/>
            <a:ext cx="12960000" cy="7478715"/>
          </a:xfrm>
          <a:prstGeom prst="roundRect">
            <a:avLst>
              <a:gd name="adj" fmla="val 49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mc:AlternateContent xmlns:mc="http://schemas.openxmlformats.org/markup-compatibility/2006">
        <mc:Choice xmlns:a14="http://schemas.microsoft.com/office/drawing/2010/main" Requires="a14">
          <p:sp>
            <p:nvSpPr>
              <p:cNvPr id="2" name="Textfeld 1">
                <a:extLst>
                  <a:ext uri="{FF2B5EF4-FFF2-40B4-BE49-F238E27FC236}">
                    <a16:creationId xmlns:a16="http://schemas.microsoft.com/office/drawing/2014/main" id="{D08CDD68-B5CE-40B7-A72F-B295BB2FAD6D}"/>
                  </a:ext>
                </a:extLst>
              </p:cNvPr>
              <p:cNvSpPr txBox="1"/>
              <p:nvPr/>
            </p:nvSpPr>
            <p:spPr>
              <a:xfrm>
                <a:off x="30527456" y="5274316"/>
                <a:ext cx="11893888" cy="9913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600" b="0" i="1" smtClean="0">
                              <a:solidFill>
                                <a:schemeClr val="tx1"/>
                              </a:solidFill>
                              <a:latin typeface="Cambria Math" panose="02040503050406030204" pitchFamily="18" charset="0"/>
                            </a:rPr>
                          </m:ctrlPr>
                        </m:sSupPr>
                        <m:e>
                          <m:acc>
                            <m:accPr>
                              <m:chr m:val="̇"/>
                              <m:ctrlPr>
                                <a:rPr lang="en-US" sz="2600" b="1" i="1" smtClean="0">
                                  <a:solidFill>
                                    <a:schemeClr val="tx1"/>
                                  </a:solidFill>
                                  <a:latin typeface="Cambria Math" panose="02040503050406030204" pitchFamily="18" charset="0"/>
                                </a:rPr>
                              </m:ctrlPr>
                            </m:accPr>
                            <m:e>
                              <m:r>
                                <a:rPr lang="en-US" sz="2600" b="1" i="1" smtClean="0">
                                  <a:solidFill>
                                    <a:schemeClr val="tx1"/>
                                  </a:solidFill>
                                  <a:latin typeface="Cambria Math" panose="02040503050406030204" pitchFamily="18" charset="0"/>
                                </a:rPr>
                                <m:t>𝒘</m:t>
                              </m:r>
                            </m:e>
                          </m:acc>
                        </m:e>
                        <m:sup>
                          <m:r>
                            <a:rPr lang="en-US" sz="2600" b="1" i="0" smtClean="0">
                              <a:solidFill>
                                <a:schemeClr val="tx1"/>
                              </a:solidFill>
                              <a:latin typeface="Cambria Math" panose="02040503050406030204" pitchFamily="18" charset="0"/>
                            </a:rPr>
                            <m:t>𝐝</m:t>
                          </m:r>
                        </m:sup>
                      </m:sSup>
                      <m:r>
                        <a:rPr lang="en-US" sz="2600" i="1" dirty="0">
                          <a:solidFill>
                            <a:schemeClr val="tx1"/>
                          </a:solidFill>
                          <a:latin typeface="Cambria Math" panose="02040503050406030204" pitchFamily="18" charset="0"/>
                        </a:rPr>
                        <m:t>=</m:t>
                      </m:r>
                      <m:r>
                        <a:rPr lang="en-US" sz="2600" i="1" dirty="0">
                          <a:solidFill>
                            <a:schemeClr val="tx1"/>
                          </a:solidFill>
                          <a:latin typeface="Cambria Math" panose="02040503050406030204" pitchFamily="18" charset="0"/>
                        </a:rPr>
                        <m:t>𝜂</m:t>
                      </m:r>
                      <m:sSub>
                        <m:sSubPr>
                          <m:ctrlPr>
                            <a:rPr lang="en-US" sz="2600" i="1" dirty="0">
                              <a:solidFill>
                                <a:schemeClr val="tx1"/>
                              </a:solidFill>
                              <a:latin typeface="Cambria Math" panose="02040503050406030204" pitchFamily="18" charset="0"/>
                            </a:rPr>
                          </m:ctrlPr>
                        </m:sSubPr>
                        <m:e>
                          <m:r>
                            <a:rPr lang="en-US" sz="2600" i="1" dirty="0">
                              <a:solidFill>
                                <a:schemeClr val="tx1"/>
                              </a:solidFill>
                              <a:latin typeface="Cambria Math" panose="02040503050406030204" pitchFamily="18" charset="0"/>
                            </a:rPr>
                            <m:t>𝛾</m:t>
                          </m:r>
                        </m:e>
                        <m:sub>
                          <m:r>
                            <a:rPr lang="en-US" sz="2600" i="1" dirty="0">
                              <a:solidFill>
                                <a:schemeClr val="tx1"/>
                              </a:solidFill>
                              <a:latin typeface="Cambria Math" panose="02040503050406030204" pitchFamily="18" charset="0"/>
                            </a:rPr>
                            <m:t>𝑠</m:t>
                          </m:r>
                        </m:sub>
                      </m:sSub>
                      <m:d>
                        <m:dPr>
                          <m:begChr m:val="["/>
                          <m:endChr m:val="]"/>
                          <m:ctrlPr>
                            <a:rPr lang="en-US" sz="2600" i="1" dirty="0" smtClean="0">
                              <a:solidFill>
                                <a:schemeClr val="tx1"/>
                              </a:solidFill>
                              <a:latin typeface="Cambria Math" panose="02040503050406030204" pitchFamily="18" charset="0"/>
                            </a:rPr>
                          </m:ctrlPr>
                        </m:dPr>
                        <m:e>
                          <m:sSup>
                            <m:sSupPr>
                              <m:ctrlPr>
                                <a:rPr lang="en-US" sz="2600" i="1" dirty="0">
                                  <a:solidFill>
                                    <a:schemeClr val="tx1"/>
                                  </a:solidFill>
                                  <a:latin typeface="Cambria Math" panose="02040503050406030204" pitchFamily="18" charset="0"/>
                                </a:rPr>
                              </m:ctrlPr>
                            </m:sSupPr>
                            <m:e>
                              <m:r>
                                <a:rPr lang="en-US" sz="2600" i="1" dirty="0">
                                  <a:solidFill>
                                    <a:schemeClr val="tx1"/>
                                  </a:solidFill>
                                  <a:latin typeface="Cambria Math" panose="02040503050406030204" pitchFamily="18" charset="0"/>
                                </a:rPr>
                                <m:t>𝑌</m:t>
                              </m:r>
                            </m:e>
                            <m:sup>
                              <m:r>
                                <a:rPr lang="en-US" sz="2600" i="1" dirty="0">
                                  <a:solidFill>
                                    <a:schemeClr val="tx1"/>
                                  </a:solidFill>
                                  <a:latin typeface="Cambria Math" panose="02040503050406030204" pitchFamily="18" charset="0"/>
                                </a:rPr>
                                <m:t>∗</m:t>
                              </m:r>
                            </m:sup>
                          </m:sSup>
                          <m:r>
                            <a:rPr lang="en-US" sz="2600" i="1" dirty="0">
                              <a:solidFill>
                                <a:schemeClr val="tx1"/>
                              </a:solidFill>
                              <a:latin typeface="Cambria Math" panose="02040503050406030204" pitchFamily="18" charset="0"/>
                            </a:rPr>
                            <m:t>−</m:t>
                          </m:r>
                          <m:r>
                            <a:rPr lang="en-US" sz="2600" i="1" dirty="0">
                              <a:solidFill>
                                <a:schemeClr val="tx1"/>
                              </a:solidFill>
                              <a:latin typeface="Cambria Math" panose="02040503050406030204" pitchFamily="18" charset="0"/>
                            </a:rPr>
                            <m:t>𝜙</m:t>
                          </m:r>
                          <m:d>
                            <m:dPr>
                              <m:ctrlPr>
                                <a:rPr lang="en-US" sz="2600" i="1" dirty="0">
                                  <a:solidFill>
                                    <a:schemeClr val="tx1"/>
                                  </a:solidFill>
                                  <a:latin typeface="Cambria Math" panose="02040503050406030204" pitchFamily="18" charset="0"/>
                                </a:rPr>
                              </m:ctrlPr>
                            </m:dPr>
                            <m:e>
                              <m:r>
                                <a:rPr lang="en-US" sz="2600" i="1" dirty="0">
                                  <a:solidFill>
                                    <a:schemeClr val="tx1"/>
                                  </a:solidFill>
                                  <a:latin typeface="Cambria Math" panose="02040503050406030204" pitchFamily="18" charset="0"/>
                                </a:rPr>
                                <m:t>𝑉</m:t>
                              </m:r>
                            </m:e>
                          </m:d>
                        </m:e>
                      </m:d>
                      <m:f>
                        <m:fPr>
                          <m:ctrlPr>
                            <a:rPr lang="en-US" sz="2600" i="1" dirty="0">
                              <a:solidFill>
                                <a:schemeClr val="tx1"/>
                              </a:solidFill>
                              <a:latin typeface="Cambria Math" panose="02040503050406030204" pitchFamily="18" charset="0"/>
                            </a:rPr>
                          </m:ctrlPr>
                        </m:fPr>
                        <m:num>
                          <m:sSup>
                            <m:sSupPr>
                              <m:ctrlPr>
                                <a:rPr lang="en-US" sz="2600" i="1" dirty="0">
                                  <a:solidFill>
                                    <a:schemeClr val="tx1"/>
                                  </a:solidFill>
                                  <a:latin typeface="Cambria Math" panose="02040503050406030204" pitchFamily="18" charset="0"/>
                                </a:rPr>
                              </m:ctrlPr>
                            </m:sSupPr>
                            <m:e>
                              <m:r>
                                <a:rPr lang="en-US" sz="2600" i="1" dirty="0">
                                  <a:solidFill>
                                    <a:schemeClr val="tx1"/>
                                  </a:solidFill>
                                  <a:latin typeface="Cambria Math" panose="02040503050406030204" pitchFamily="18" charset="0"/>
                                </a:rPr>
                                <m:t>𝜙</m:t>
                              </m:r>
                            </m:e>
                            <m:sup>
                              <m:r>
                                <a:rPr lang="en-US" sz="2600" i="1" dirty="0">
                                  <a:solidFill>
                                    <a:schemeClr val="tx1"/>
                                  </a:solidFill>
                                  <a:latin typeface="Cambria Math" panose="02040503050406030204" pitchFamily="18" charset="0"/>
                                </a:rPr>
                                <m:t>′</m:t>
                              </m:r>
                            </m:sup>
                          </m:sSup>
                          <m:d>
                            <m:dPr>
                              <m:ctrlPr>
                                <a:rPr lang="en-US" sz="2600" i="1" dirty="0">
                                  <a:solidFill>
                                    <a:schemeClr val="tx1"/>
                                  </a:solidFill>
                                  <a:latin typeface="Cambria Math" panose="02040503050406030204" pitchFamily="18" charset="0"/>
                                </a:rPr>
                              </m:ctrlPr>
                            </m:dPr>
                            <m:e>
                              <m:r>
                                <a:rPr lang="en-US" sz="2600" i="1" dirty="0">
                                  <a:solidFill>
                                    <a:schemeClr val="tx1"/>
                                  </a:solidFill>
                                  <a:latin typeface="Cambria Math" panose="02040503050406030204" pitchFamily="18" charset="0"/>
                                </a:rPr>
                                <m:t>𝑉</m:t>
                              </m:r>
                            </m:e>
                          </m:d>
                        </m:num>
                        <m:den>
                          <m:r>
                            <a:rPr lang="en-US" sz="2600" i="1" dirty="0">
                              <a:solidFill>
                                <a:schemeClr val="tx1"/>
                              </a:solidFill>
                              <a:latin typeface="Cambria Math" panose="02040503050406030204" pitchFamily="18" charset="0"/>
                            </a:rPr>
                            <m:t>𝜙</m:t>
                          </m:r>
                          <m:d>
                            <m:dPr>
                              <m:ctrlPr>
                                <a:rPr lang="en-US" sz="2600" i="1" dirty="0">
                                  <a:solidFill>
                                    <a:schemeClr val="tx1"/>
                                  </a:solidFill>
                                  <a:latin typeface="Cambria Math" panose="02040503050406030204" pitchFamily="18" charset="0"/>
                                </a:rPr>
                              </m:ctrlPr>
                            </m:dPr>
                            <m:e>
                              <m:r>
                                <a:rPr lang="en-US" sz="2600" i="1" dirty="0">
                                  <a:solidFill>
                                    <a:schemeClr val="tx1"/>
                                  </a:solidFill>
                                  <a:latin typeface="Cambria Math" panose="02040503050406030204" pitchFamily="18" charset="0"/>
                                </a:rPr>
                                <m:t>𝑉</m:t>
                              </m:r>
                            </m:e>
                          </m:d>
                        </m:den>
                      </m:f>
                      <m:d>
                        <m:dPr>
                          <m:ctrlPr>
                            <a:rPr lang="en-US" sz="2600" i="1" dirty="0" smtClean="0">
                              <a:solidFill>
                                <a:schemeClr val="tx1"/>
                              </a:solidFill>
                              <a:latin typeface="Cambria Math" panose="02040503050406030204" pitchFamily="18" charset="0"/>
                            </a:rPr>
                          </m:ctrlPr>
                        </m:dPr>
                        <m:e>
                          <m:f>
                            <m:fPr>
                              <m:ctrlPr>
                                <a:rPr lang="en-US" sz="2600" i="1" dirty="0">
                                  <a:latin typeface="Cambria Math" panose="02040503050406030204" pitchFamily="18" charset="0"/>
                                </a:rPr>
                              </m:ctrlPr>
                            </m:fPr>
                            <m:num>
                              <m:sSub>
                                <m:sSubPr>
                                  <m:ctrlPr>
                                    <a:rPr lang="en-US" sz="2600" i="1" dirty="0">
                                      <a:latin typeface="Cambria Math" panose="02040503050406030204" pitchFamily="18" charset="0"/>
                                    </a:rPr>
                                  </m:ctrlPr>
                                </m:sSubPr>
                                <m:e>
                                  <m:d>
                                    <m:dPr>
                                      <m:ctrlPr>
                                        <a:rPr lang="en-US" sz="2600" i="1" dirty="0">
                                          <a:latin typeface="Cambria Math" panose="02040503050406030204" pitchFamily="18" charset="0"/>
                                        </a:rPr>
                                      </m:ctrlPr>
                                    </m:dPr>
                                    <m:e>
                                      <m:r>
                                        <a:rPr lang="en-US" sz="2600" b="1" i="1" dirty="0">
                                          <a:latin typeface="Cambria Math" panose="02040503050406030204" pitchFamily="18" charset="0"/>
                                        </a:rPr>
                                        <m:t>𝒅</m:t>
                                      </m:r>
                                      <m:r>
                                        <a:rPr lang="en-US" sz="2600" i="1" dirty="0">
                                          <a:latin typeface="Cambria Math" panose="02040503050406030204" pitchFamily="18" charset="0"/>
                                        </a:rPr>
                                        <m:t>+1</m:t>
                                      </m:r>
                                    </m:e>
                                  </m:d>
                                  <m:r>
                                    <a:rPr lang="en-US" sz="2600" i="1" dirty="0">
                                      <a:latin typeface="Cambria Math" panose="02040503050406030204" pitchFamily="18" charset="0"/>
                                    </a:rPr>
                                    <m:t>𝑐</m:t>
                                  </m:r>
                                </m:e>
                                <m:sub>
                                  <m:r>
                                    <a:rPr lang="en-US" sz="2600" i="1" dirty="0">
                                      <a:latin typeface="Cambria Math" panose="02040503050406030204" pitchFamily="18" charset="0"/>
                                    </a:rPr>
                                    <m:t>𝜖</m:t>
                                  </m:r>
                                </m:sub>
                              </m:sSub>
                              <m:sSup>
                                <m:sSupPr>
                                  <m:ctrlPr>
                                    <a:rPr lang="en-US" sz="2600" i="1" dirty="0">
                                      <a:latin typeface="Cambria Math" panose="02040503050406030204" pitchFamily="18" charset="0"/>
                                    </a:rPr>
                                  </m:ctrlPr>
                                </m:sSupPr>
                                <m:e>
                                  <m:r>
                                    <a:rPr lang="en-US" sz="2600" b="1" i="1" dirty="0">
                                      <a:latin typeface="Cambria Math" panose="02040503050406030204" pitchFamily="18" charset="0"/>
                                    </a:rPr>
                                    <m:t>𝒙</m:t>
                                  </m:r>
                                </m:e>
                                <m:sup>
                                  <m:r>
                                    <a:rPr lang="en-US" sz="2600" i="1" dirty="0">
                                      <a:latin typeface="Cambria Math" panose="02040503050406030204" pitchFamily="18" charset="0"/>
                                    </a:rPr>
                                    <m:t>𝜖</m:t>
                                  </m:r>
                                </m:sup>
                              </m:sSup>
                            </m:num>
                            <m:den>
                              <m:r>
                                <a:rPr lang="en-US" sz="2600" b="1" i="1" dirty="0">
                                  <a:latin typeface="Cambria Math" panose="02040503050406030204" pitchFamily="18" charset="0"/>
                                </a:rPr>
                                <m:t>𝒓</m:t>
                              </m:r>
                            </m:den>
                          </m:f>
                          <m:r>
                            <a:rPr lang="en-US" sz="2600" i="1" dirty="0">
                              <a:latin typeface="Cambria Math" panose="02040503050406030204" pitchFamily="18" charset="0"/>
                            </a:rPr>
                            <m:t>−(</m:t>
                          </m:r>
                          <m:r>
                            <a:rPr lang="en-US" sz="2600" b="1" i="1" dirty="0">
                              <a:latin typeface="Cambria Math" panose="02040503050406030204" pitchFamily="18" charset="0"/>
                            </a:rPr>
                            <m:t>𝒅</m:t>
                          </m:r>
                          <m:r>
                            <a:rPr lang="en-US" sz="2600" i="1" dirty="0">
                              <a:latin typeface="Cambria Math" panose="02040503050406030204" pitchFamily="18" charset="0"/>
                            </a:rPr>
                            <m:t>+1)</m:t>
                          </m:r>
                          <m:sSub>
                            <m:sSubPr>
                              <m:ctrlPr>
                                <a:rPr lang="en-US" sz="2600" i="1" dirty="0">
                                  <a:latin typeface="Cambria Math" panose="02040503050406030204" pitchFamily="18" charset="0"/>
                                </a:rPr>
                              </m:ctrlPr>
                            </m:sSubPr>
                            <m:e>
                              <m:r>
                                <a:rPr lang="en-US" sz="2600" i="1" dirty="0">
                                  <a:latin typeface="Cambria Math" panose="02040503050406030204" pitchFamily="18" charset="0"/>
                                </a:rPr>
                                <m:t>𝛾</m:t>
                              </m:r>
                            </m:e>
                            <m:sub>
                              <m:r>
                                <a:rPr lang="en-US" sz="2600" i="1" dirty="0">
                                  <a:latin typeface="Cambria Math" panose="02040503050406030204" pitchFamily="18" charset="0"/>
                                </a:rPr>
                                <m:t>𝑢</m:t>
                              </m:r>
                            </m:sub>
                          </m:sSub>
                          <m:r>
                            <a:rPr lang="en-US" sz="2600" i="1" dirty="0">
                              <a:latin typeface="Cambria Math" panose="02040503050406030204" pitchFamily="18" charset="0"/>
                            </a:rPr>
                            <m:t>+</m:t>
                          </m:r>
                          <m:sSub>
                            <m:sSubPr>
                              <m:ctrlPr>
                                <a:rPr lang="en-US" sz="2600" i="1" dirty="0">
                                  <a:latin typeface="Cambria Math" panose="02040503050406030204" pitchFamily="18" charset="0"/>
                                </a:rPr>
                              </m:ctrlPr>
                            </m:sSubPr>
                            <m:e>
                              <m:r>
                                <a:rPr lang="en-US" sz="2600" i="1" dirty="0">
                                  <a:latin typeface="Cambria Math" panose="02040503050406030204" pitchFamily="18" charset="0"/>
                                </a:rPr>
                                <m:t>𝛾</m:t>
                              </m:r>
                            </m:e>
                            <m:sub>
                              <m:r>
                                <a:rPr lang="en-US" sz="2600" i="1" dirty="0">
                                  <a:latin typeface="Cambria Math" panose="02040503050406030204" pitchFamily="18" charset="0"/>
                                </a:rPr>
                                <m:t>𝑤</m:t>
                              </m:r>
                            </m:sub>
                          </m:sSub>
                          <m:sSup>
                            <m:sSupPr>
                              <m:ctrlPr>
                                <a:rPr lang="en-US" sz="2600" i="1" dirty="0">
                                  <a:latin typeface="Cambria Math" panose="02040503050406030204" pitchFamily="18" charset="0"/>
                                </a:rPr>
                              </m:ctrlPr>
                            </m:sSupPr>
                            <m:e>
                              <m:r>
                                <a:rPr lang="en-US" sz="2600" b="1" i="1" dirty="0">
                                  <a:latin typeface="Cambria Math" panose="02040503050406030204" pitchFamily="18" charset="0"/>
                                </a:rPr>
                                <m:t>𝒘</m:t>
                              </m:r>
                            </m:e>
                            <m:sup>
                              <m:r>
                                <m:rPr>
                                  <m:sty m:val="p"/>
                                </m:rPr>
                                <a:rPr lang="en-US" sz="2600" dirty="0">
                                  <a:latin typeface="Cambria Math" panose="02040503050406030204" pitchFamily="18" charset="0"/>
                                </a:rPr>
                                <m:t>d</m:t>
                              </m:r>
                            </m:sup>
                          </m:sSup>
                        </m:e>
                      </m:d>
                    </m:oMath>
                  </m:oMathPara>
                </a14:m>
                <a:endParaRPr lang="de-CH" sz="2600" dirty="0">
                  <a:solidFill>
                    <a:schemeClr val="tx1"/>
                  </a:solidFill>
                </a:endParaRPr>
              </a:p>
            </p:txBody>
          </p:sp>
        </mc:Choice>
        <mc:Fallback>
          <p:sp>
            <p:nvSpPr>
              <p:cNvPr id="2" name="Textfeld 1">
                <a:extLst>
                  <a:ext uri="{FF2B5EF4-FFF2-40B4-BE49-F238E27FC236}">
                    <a16:creationId xmlns:a16="http://schemas.microsoft.com/office/drawing/2014/main" id="{D08CDD68-B5CE-40B7-A72F-B295BB2FAD6D}"/>
                  </a:ext>
                </a:extLst>
              </p:cNvPr>
              <p:cNvSpPr txBox="1">
                <a:spLocks noRot="1" noChangeAspect="1" noMove="1" noResize="1" noEditPoints="1" noAdjustHandles="1" noChangeArrowheads="1" noChangeShapeType="1" noTextEdit="1"/>
              </p:cNvSpPr>
              <p:nvPr/>
            </p:nvSpPr>
            <p:spPr>
              <a:xfrm>
                <a:off x="30527456" y="5274316"/>
                <a:ext cx="11893888" cy="991362"/>
              </a:xfrm>
              <a:prstGeom prst="rect">
                <a:avLst/>
              </a:prstGeom>
              <a:blipFill>
                <a:blip r:embed="rId3"/>
                <a:stretch>
                  <a:fillRect/>
                </a:stretch>
              </a:blipFill>
            </p:spPr>
            <p:txBody>
              <a:bodyPr/>
              <a:lstStyle/>
              <a:p>
                <a:r>
                  <a:rPr lang="en-US">
                    <a:noFill/>
                  </a:rPr>
                  <a:t> </a:t>
                </a:r>
              </a:p>
            </p:txBody>
          </p:sp>
        </mc:Fallback>
      </mc:AlternateContent>
      <p:sp>
        <p:nvSpPr>
          <p:cNvPr id="49" name="Rechteck: abgerundete Ecken 48">
            <a:extLst>
              <a:ext uri="{FF2B5EF4-FFF2-40B4-BE49-F238E27FC236}">
                <a16:creationId xmlns:a16="http://schemas.microsoft.com/office/drawing/2014/main" id="{021432A8-10D6-4EF7-9389-29D26C7701E4}"/>
              </a:ext>
            </a:extLst>
          </p:cNvPr>
          <p:cNvSpPr/>
          <p:nvPr/>
        </p:nvSpPr>
        <p:spPr>
          <a:xfrm>
            <a:off x="14760000" y="27657060"/>
            <a:ext cx="12960000" cy="2184001"/>
          </a:xfrm>
          <a:prstGeom prst="roundRect">
            <a:avLst>
              <a:gd name="adj" fmla="val 2219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1" name="Rechteck: abgerundete Ecken 60">
            <a:extLst>
              <a:ext uri="{FF2B5EF4-FFF2-40B4-BE49-F238E27FC236}">
                <a16:creationId xmlns:a16="http://schemas.microsoft.com/office/drawing/2014/main" id="{9EA2DF22-B4F3-49C3-ABBD-B5E26A805495}"/>
              </a:ext>
            </a:extLst>
          </p:cNvPr>
          <p:cNvSpPr/>
          <p:nvPr/>
        </p:nvSpPr>
        <p:spPr>
          <a:xfrm>
            <a:off x="14760000" y="27291301"/>
            <a:ext cx="12960000" cy="849986"/>
          </a:xfrm>
          <a:prstGeom prst="roundRect">
            <a:avLst>
              <a:gd name="adj" fmla="val 12368"/>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7" name="Rechteck: abgerundete Ecken 46">
            <a:extLst>
              <a:ext uri="{FF2B5EF4-FFF2-40B4-BE49-F238E27FC236}">
                <a16:creationId xmlns:a16="http://schemas.microsoft.com/office/drawing/2014/main" id="{880035BA-A049-436C-A7DC-7291811B01E8}"/>
              </a:ext>
            </a:extLst>
          </p:cNvPr>
          <p:cNvSpPr/>
          <p:nvPr/>
        </p:nvSpPr>
        <p:spPr>
          <a:xfrm>
            <a:off x="28620000" y="20131368"/>
            <a:ext cx="12960000" cy="9709693"/>
          </a:xfrm>
          <a:prstGeom prst="roundRect">
            <a:avLst>
              <a:gd name="adj" fmla="val 49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9" name="Rechteck: abgerundete Ecken 58">
            <a:extLst>
              <a:ext uri="{FF2B5EF4-FFF2-40B4-BE49-F238E27FC236}">
                <a16:creationId xmlns:a16="http://schemas.microsoft.com/office/drawing/2014/main" id="{D786943D-77C5-4F8D-9FA0-05ABE9944195}"/>
              </a:ext>
            </a:extLst>
          </p:cNvPr>
          <p:cNvSpPr/>
          <p:nvPr/>
        </p:nvSpPr>
        <p:spPr>
          <a:xfrm>
            <a:off x="28620000" y="20131368"/>
            <a:ext cx="12960000" cy="1620000"/>
          </a:xfrm>
          <a:prstGeom prst="roundRect">
            <a:avLst>
              <a:gd name="adj" fmla="val 12368"/>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8" name="Rechteck: abgerundete Ecken 57">
            <a:extLst>
              <a:ext uri="{FF2B5EF4-FFF2-40B4-BE49-F238E27FC236}">
                <a16:creationId xmlns:a16="http://schemas.microsoft.com/office/drawing/2014/main" id="{5BBB827A-BFD0-4C5D-90F9-8B2E4E0AD01C}"/>
              </a:ext>
            </a:extLst>
          </p:cNvPr>
          <p:cNvSpPr/>
          <p:nvPr/>
        </p:nvSpPr>
        <p:spPr>
          <a:xfrm>
            <a:off x="28620000" y="4075199"/>
            <a:ext cx="12960000" cy="936000"/>
          </a:xfrm>
          <a:prstGeom prst="roundRect">
            <a:avLst>
              <a:gd name="adj" fmla="val 12368"/>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5" name="Rechteck: abgerundete Ecken 44">
            <a:extLst>
              <a:ext uri="{FF2B5EF4-FFF2-40B4-BE49-F238E27FC236}">
                <a16:creationId xmlns:a16="http://schemas.microsoft.com/office/drawing/2014/main" id="{54885E68-FAD7-4265-ABE2-F5C1A7862AAF}"/>
              </a:ext>
            </a:extLst>
          </p:cNvPr>
          <p:cNvSpPr/>
          <p:nvPr/>
        </p:nvSpPr>
        <p:spPr>
          <a:xfrm>
            <a:off x="14760000" y="13416000"/>
            <a:ext cx="12960000" cy="13366124"/>
          </a:xfrm>
          <a:prstGeom prst="roundRect">
            <a:avLst>
              <a:gd name="adj" fmla="val 49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7" name="Rechteck: abgerundete Ecken 56">
            <a:extLst>
              <a:ext uri="{FF2B5EF4-FFF2-40B4-BE49-F238E27FC236}">
                <a16:creationId xmlns:a16="http://schemas.microsoft.com/office/drawing/2014/main" id="{3EF78954-BA17-4F43-9FE3-3D41A83E9386}"/>
              </a:ext>
            </a:extLst>
          </p:cNvPr>
          <p:cNvSpPr/>
          <p:nvPr/>
        </p:nvSpPr>
        <p:spPr>
          <a:xfrm>
            <a:off x="14760000" y="13416000"/>
            <a:ext cx="12960000" cy="1620000"/>
          </a:xfrm>
          <a:prstGeom prst="roundRect">
            <a:avLst>
              <a:gd name="adj" fmla="val 12368"/>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3" name="Rechteck: abgerundete Ecken 42">
            <a:extLst>
              <a:ext uri="{FF2B5EF4-FFF2-40B4-BE49-F238E27FC236}">
                <a16:creationId xmlns:a16="http://schemas.microsoft.com/office/drawing/2014/main" id="{E0A8F47C-87B6-4987-AD8A-995D1FD9C624}"/>
              </a:ext>
            </a:extLst>
          </p:cNvPr>
          <p:cNvSpPr/>
          <p:nvPr/>
        </p:nvSpPr>
        <p:spPr>
          <a:xfrm>
            <a:off x="14777999" y="4150800"/>
            <a:ext cx="12960000" cy="8746479"/>
          </a:xfrm>
          <a:prstGeom prst="roundRect">
            <a:avLst>
              <a:gd name="adj" fmla="val 49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3" name="Rechteck: abgerundete Ecken 52">
            <a:extLst>
              <a:ext uri="{FF2B5EF4-FFF2-40B4-BE49-F238E27FC236}">
                <a16:creationId xmlns:a16="http://schemas.microsoft.com/office/drawing/2014/main" id="{93FC03DD-349A-4B0A-8648-33A10854758C}"/>
              </a:ext>
            </a:extLst>
          </p:cNvPr>
          <p:cNvSpPr/>
          <p:nvPr/>
        </p:nvSpPr>
        <p:spPr>
          <a:xfrm>
            <a:off x="14760000" y="4074264"/>
            <a:ext cx="12960000" cy="936000"/>
          </a:xfrm>
          <a:prstGeom prst="roundRect">
            <a:avLst>
              <a:gd name="adj" fmla="val 12368"/>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0" name="Rechteck: abgerundete Ecken 49">
            <a:extLst>
              <a:ext uri="{FF2B5EF4-FFF2-40B4-BE49-F238E27FC236}">
                <a16:creationId xmlns:a16="http://schemas.microsoft.com/office/drawing/2014/main" id="{C955DCBE-BBE2-4ED9-9AE1-4977EEEF0BBB}"/>
              </a:ext>
            </a:extLst>
          </p:cNvPr>
          <p:cNvSpPr/>
          <p:nvPr/>
        </p:nvSpPr>
        <p:spPr>
          <a:xfrm>
            <a:off x="28620000" y="12365760"/>
            <a:ext cx="12960000" cy="7234761"/>
          </a:xfrm>
          <a:prstGeom prst="roundRect">
            <a:avLst>
              <a:gd name="adj" fmla="val 49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4" name="Rechteck: abgerundete Ecken 53">
            <a:extLst>
              <a:ext uri="{FF2B5EF4-FFF2-40B4-BE49-F238E27FC236}">
                <a16:creationId xmlns:a16="http://schemas.microsoft.com/office/drawing/2014/main" id="{C9A10CB9-CDF7-42B5-AF8A-164B0E1F1CB2}"/>
              </a:ext>
            </a:extLst>
          </p:cNvPr>
          <p:cNvSpPr/>
          <p:nvPr/>
        </p:nvSpPr>
        <p:spPr>
          <a:xfrm>
            <a:off x="28620000" y="12036772"/>
            <a:ext cx="12960000" cy="1620000"/>
          </a:xfrm>
          <a:prstGeom prst="roundRect">
            <a:avLst>
              <a:gd name="adj" fmla="val 12368"/>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 name="Rechteck: abgerundete Ecken 12">
            <a:extLst>
              <a:ext uri="{FF2B5EF4-FFF2-40B4-BE49-F238E27FC236}">
                <a16:creationId xmlns:a16="http://schemas.microsoft.com/office/drawing/2014/main" id="{B56738A2-3223-41C3-9D50-C4F622A0FDC4}"/>
              </a:ext>
            </a:extLst>
          </p:cNvPr>
          <p:cNvSpPr/>
          <p:nvPr/>
        </p:nvSpPr>
        <p:spPr>
          <a:xfrm>
            <a:off x="900000" y="4074265"/>
            <a:ext cx="12960000" cy="9510751"/>
          </a:xfrm>
          <a:prstGeom prst="roundRect">
            <a:avLst>
              <a:gd name="adj" fmla="val 49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2" name="Rechteck: abgerundete Ecken 51">
            <a:extLst>
              <a:ext uri="{FF2B5EF4-FFF2-40B4-BE49-F238E27FC236}">
                <a16:creationId xmlns:a16="http://schemas.microsoft.com/office/drawing/2014/main" id="{3725B5AF-C2BC-435B-8B5A-291EDDE15F28}"/>
              </a:ext>
            </a:extLst>
          </p:cNvPr>
          <p:cNvSpPr/>
          <p:nvPr/>
        </p:nvSpPr>
        <p:spPr>
          <a:xfrm>
            <a:off x="900000" y="4074264"/>
            <a:ext cx="12960000" cy="936000"/>
          </a:xfrm>
          <a:prstGeom prst="roundRect">
            <a:avLst>
              <a:gd name="adj" fmla="val 12368"/>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mc:AlternateContent xmlns:mc="http://schemas.openxmlformats.org/markup-compatibility/2006">
        <mc:Choice xmlns:a14="http://schemas.microsoft.com/office/drawing/2010/main" Requires="a14">
          <p:sp>
            <p:nvSpPr>
              <p:cNvPr id="262" name="Textfeld 261">
                <a:extLst>
                  <a:ext uri="{FF2B5EF4-FFF2-40B4-BE49-F238E27FC236}">
                    <a16:creationId xmlns:a16="http://schemas.microsoft.com/office/drawing/2014/main" id="{07100DD0-F52C-4831-9607-FB92B187DC5B}"/>
                  </a:ext>
                </a:extLst>
              </p:cNvPr>
              <p:cNvSpPr txBox="1"/>
              <p:nvPr/>
            </p:nvSpPr>
            <p:spPr>
              <a:xfrm>
                <a:off x="14940000" y="7907467"/>
                <a:ext cx="12600000" cy="5324535"/>
              </a:xfrm>
              <a:prstGeom prst="rect">
                <a:avLst/>
              </a:prstGeom>
              <a:noFill/>
            </p:spPr>
            <p:txBody>
              <a:bodyPr wrap="square" rtlCol="0">
                <a:spAutoFit/>
              </a:bodyPr>
              <a:lstStyle/>
              <a:p>
                <a:r>
                  <a:rPr lang="de-CH" sz="3200" b="1" dirty="0"/>
                  <a:t>Comparison </a:t>
                </a:r>
                <a:r>
                  <a:rPr lang="de-CH" sz="3200" b="1" dirty="0" err="1"/>
                  <a:t>to</a:t>
                </a:r>
                <a:r>
                  <a:rPr lang="de-CH" sz="3200" b="1" dirty="0"/>
                  <a:t> </a:t>
                </a:r>
                <a:r>
                  <a:rPr lang="de-CH" sz="3200" b="1" dirty="0" err="1"/>
                  <a:t>standard</a:t>
                </a:r>
                <a:r>
                  <a:rPr lang="de-CH" sz="3200" b="1" dirty="0"/>
                  <a:t> </a:t>
                </a:r>
                <a:r>
                  <a:rPr lang="de-CH" sz="3200" b="1" dirty="0" err="1"/>
                  <a:t>gradient</a:t>
                </a:r>
                <a:r>
                  <a:rPr lang="de-CH" sz="3200" b="1" dirty="0"/>
                  <a:t> </a:t>
                </a:r>
                <a:r>
                  <a:rPr lang="de-CH" sz="3200" b="1" dirty="0" err="1"/>
                  <a:t>descent</a:t>
                </a:r>
                <a:r>
                  <a:rPr lang="de-CH" sz="3200" b="1" dirty="0"/>
                  <a:t> </a:t>
                </a:r>
                <a:r>
                  <a:rPr lang="de-CH" sz="3200" b="1" dirty="0" err="1"/>
                  <a:t>rule</a:t>
                </a:r>
                <a:r>
                  <a:rPr lang="de-CH" sz="3200" b="1" dirty="0"/>
                  <a:t> (</a:t>
                </a:r>
                <a:r>
                  <a:rPr lang="de-CH" sz="3200" b="1" dirty="0" err="1"/>
                  <a:t>black</a:t>
                </a:r>
                <a:r>
                  <a:rPr lang="de-CH" sz="3200" b="1" dirty="0"/>
                  <a:t>)</a:t>
                </a:r>
              </a:p>
              <a:p>
                <a:endParaRPr lang="de-CH" sz="2800" dirty="0"/>
              </a:p>
              <a:p>
                <a:pPr marL="285750" indent="-285750" algn="just">
                  <a:buFont typeface="Arial" panose="020B0604020202020204" pitchFamily="34" charset="0"/>
                  <a:buChar char="•"/>
                </a:pPr>
                <a:r>
                  <a:rPr lang="de-CH" sz="2800" dirty="0"/>
                  <a:t>Global </a:t>
                </a:r>
                <a:r>
                  <a:rPr lang="de-CH" sz="2800" dirty="0" err="1"/>
                  <a:t>scaling</a:t>
                </a:r>
                <a:r>
                  <a:rPr lang="de-CH" sz="2800" dirty="0"/>
                  <a:t> </a:t>
                </a:r>
                <a14:m>
                  <m:oMath xmlns:m="http://schemas.openxmlformats.org/officeDocument/2006/math">
                    <m:sSub>
                      <m:sSubPr>
                        <m:ctrlPr>
                          <a:rPr lang="de-CH" sz="2800" i="1" smtClean="0">
                            <a:latin typeface="Cambria Math" panose="02040503050406030204" pitchFamily="18" charset="0"/>
                          </a:rPr>
                        </m:ctrlPr>
                      </m:sSubPr>
                      <m:e>
                        <m:r>
                          <a:rPr lang="de-CH" sz="2800" i="1" smtClean="0">
                            <a:latin typeface="Cambria Math" panose="02040503050406030204" pitchFamily="18" charset="0"/>
                            <a:ea typeface="Cambria Math" panose="02040503050406030204" pitchFamily="18" charset="0"/>
                          </a:rPr>
                          <m:t>𝛾</m:t>
                        </m:r>
                      </m:e>
                      <m:sub>
                        <m:r>
                          <a:rPr lang="de-CH" sz="2800" b="0" i="1" smtClean="0">
                            <a:latin typeface="Cambria Math" panose="02040503050406030204" pitchFamily="18" charset="0"/>
                          </a:rPr>
                          <m:t>𝑠</m:t>
                        </m:r>
                      </m:sub>
                    </m:sSub>
                    <m:r>
                      <a:rPr lang="de-CH" sz="2800" i="1" dirty="0" smtClean="0">
                        <a:latin typeface="Cambria Math" panose="02040503050406030204" pitchFamily="18" charset="0"/>
                      </a:rPr>
                      <m:t>(</m:t>
                    </m:r>
                    <m:r>
                      <m:rPr>
                        <m:sty m:val="p"/>
                      </m:rPr>
                      <a:rPr lang="de-CH" sz="2800" i="0" dirty="0" smtClean="0">
                        <a:latin typeface="Cambria Math" panose="02040503050406030204" pitchFamily="18" charset="0"/>
                      </a:rPr>
                      <m:t>E</m:t>
                    </m:r>
                    <m:d>
                      <m:dPr>
                        <m:begChr m:val="["/>
                        <m:endChr m:val="]"/>
                        <m:ctrlPr>
                          <a:rPr lang="de-CH" sz="2800" i="1" dirty="0" smtClean="0">
                            <a:latin typeface="Cambria Math" panose="02040503050406030204" pitchFamily="18" charset="0"/>
                          </a:rPr>
                        </m:ctrlPr>
                      </m:dPr>
                      <m:e>
                        <m:r>
                          <a:rPr lang="de-CH" sz="2800" i="1" dirty="0" smtClean="0">
                            <a:latin typeface="Cambria Math" panose="02040503050406030204" pitchFamily="18" charset="0"/>
                          </a:rPr>
                          <m:t>𝑉</m:t>
                        </m:r>
                      </m:e>
                    </m:d>
                    <m:r>
                      <a:rPr lang="de-CH" sz="2800" b="0" i="1" dirty="0" smtClean="0">
                        <a:latin typeface="Cambria Math" panose="02040503050406030204" pitchFamily="18" charset="0"/>
                      </a:rPr>
                      <m:t>, </m:t>
                    </m:r>
                    <m:r>
                      <m:rPr>
                        <m:sty m:val="p"/>
                      </m:rPr>
                      <a:rPr lang="de-CH" sz="2800" b="0" i="0" dirty="0" smtClean="0">
                        <a:latin typeface="Cambria Math" panose="02040503050406030204" pitchFamily="18" charset="0"/>
                      </a:rPr>
                      <m:t>Var</m:t>
                    </m:r>
                    <m:r>
                      <a:rPr lang="de-CH" sz="2800" b="0" i="1" dirty="0" smtClean="0">
                        <a:latin typeface="Cambria Math" panose="02040503050406030204" pitchFamily="18" charset="0"/>
                      </a:rPr>
                      <m:t>[</m:t>
                    </m:r>
                    <m:r>
                      <a:rPr lang="de-CH" sz="2800" b="0" i="1" dirty="0" smtClean="0">
                        <a:latin typeface="Cambria Math" panose="02040503050406030204" pitchFamily="18" charset="0"/>
                      </a:rPr>
                      <m:t>𝑉</m:t>
                    </m:r>
                    <m:r>
                      <a:rPr lang="de-CH" sz="2800" b="0" i="1" dirty="0" smtClean="0">
                        <a:latin typeface="Cambria Math" panose="02040503050406030204" pitchFamily="18" charset="0"/>
                      </a:rPr>
                      <m:t>])</m:t>
                    </m:r>
                  </m:oMath>
                </a14:m>
                <a:r>
                  <a:rPr lang="de-CH" sz="2800" dirty="0"/>
                  <a:t> </a:t>
                </a:r>
                <a:r>
                  <a:rPr lang="de-CH" sz="2800" dirty="0" err="1"/>
                  <a:t>of</a:t>
                </a:r>
                <a:r>
                  <a:rPr lang="de-CH" sz="2800" dirty="0"/>
                  <a:t> </a:t>
                </a:r>
                <a:r>
                  <a:rPr lang="de-CH" sz="2800" dirty="0" err="1"/>
                  <a:t>learning</a:t>
                </a:r>
                <a:r>
                  <a:rPr lang="de-CH" sz="2800" dirty="0"/>
                  <a:t> rate.</a:t>
                </a:r>
              </a:p>
              <a:p>
                <a:pPr marL="285750" indent="-285750" algn="just">
                  <a:buFont typeface="Arial" panose="020B0604020202020204" pitchFamily="34" charset="0"/>
                  <a:buChar char="•"/>
                </a:pPr>
                <a:r>
                  <a:rPr lang="de-CH" sz="2800" dirty="0"/>
                  <a:t>Synapse-</a:t>
                </a:r>
                <a:r>
                  <a:rPr lang="de-CH" sz="2800" dirty="0" err="1"/>
                  <a:t>specific</a:t>
                </a:r>
                <a:r>
                  <a:rPr lang="de-CH" sz="2800" dirty="0"/>
                  <a:t> </a:t>
                </a:r>
                <a:r>
                  <a:rPr lang="de-CH" sz="2800" dirty="0" err="1"/>
                  <a:t>scaling</a:t>
                </a:r>
                <a:r>
                  <a:rPr lang="de-CH" sz="2800" dirty="0"/>
                  <a:t> </a:t>
                </a:r>
                <a:r>
                  <a:rPr lang="de-CH" sz="2800" dirty="0" err="1"/>
                  <a:t>of</a:t>
                </a:r>
                <a:r>
                  <a:rPr lang="de-CH" sz="2800" dirty="0"/>
                  <a:t> </a:t>
                </a:r>
                <a:r>
                  <a:rPr lang="de-CH" sz="2800" dirty="0" err="1"/>
                  <a:t>homosynaptic</a:t>
                </a:r>
                <a:r>
                  <a:rPr lang="de-CH" sz="2800" dirty="0"/>
                  <a:t> </a:t>
                </a:r>
                <a:r>
                  <a:rPr lang="de-CH" sz="2800" dirty="0" err="1"/>
                  <a:t>plasticity</a:t>
                </a:r>
                <a:r>
                  <a:rPr lang="de-CH" sz="2800" dirty="0"/>
                  <a:t>  </a:t>
                </a:r>
                <a:r>
                  <a:rPr lang="de-CH" sz="2800" dirty="0" err="1"/>
                  <a:t>by</a:t>
                </a:r>
                <a:r>
                  <a:rPr lang="de-CH" sz="2800" dirty="0"/>
                  <a:t>  </a:t>
                </a:r>
                <a:r>
                  <a:rPr lang="de-CH" sz="2800" dirty="0" err="1"/>
                  <a:t>presynaptic</a:t>
                </a:r>
                <a:r>
                  <a:rPr lang="de-CH" sz="2800" dirty="0"/>
                  <a:t> rate </a:t>
                </a:r>
                <a14:m>
                  <m:oMath xmlns:m="http://schemas.openxmlformats.org/officeDocument/2006/math">
                    <m:sSub>
                      <m:sSubPr>
                        <m:ctrlPr>
                          <a:rPr lang="de-CH" sz="2800" i="1" smtClean="0">
                            <a:latin typeface="Cambria Math" panose="02040503050406030204" pitchFamily="18" charset="0"/>
                          </a:rPr>
                        </m:ctrlPr>
                      </m:sSubPr>
                      <m:e>
                        <m:r>
                          <a:rPr lang="de-CH" sz="2800" b="0" i="1" smtClean="0">
                            <a:latin typeface="Cambria Math" panose="02040503050406030204" pitchFamily="18" charset="0"/>
                          </a:rPr>
                          <m:t>𝑟</m:t>
                        </m:r>
                      </m:e>
                      <m:sub>
                        <m:r>
                          <a:rPr lang="de-CH" sz="2800" b="0" i="1" smtClean="0">
                            <a:latin typeface="Cambria Math" panose="02040503050406030204" pitchFamily="18" charset="0"/>
                          </a:rPr>
                          <m:t>𝑖</m:t>
                        </m:r>
                      </m:sub>
                    </m:sSub>
                  </m:oMath>
                </a14:m>
                <a:r>
                  <a:rPr lang="de-CH" sz="2800" dirty="0"/>
                  <a:t> .</a:t>
                </a:r>
              </a:p>
              <a:p>
                <a:pPr marL="285750" indent="-285750" algn="just">
                  <a:buFont typeface="Arial" panose="020B0604020202020204" pitchFamily="34" charset="0"/>
                  <a:buChar char="•"/>
                </a:pPr>
                <a:r>
                  <a:rPr lang="de-CH" sz="2800" dirty="0" err="1"/>
                  <a:t>Two</a:t>
                </a:r>
                <a:r>
                  <a:rPr lang="de-CH" sz="2800" dirty="0"/>
                  <a:t> </a:t>
                </a:r>
                <a:r>
                  <a:rPr lang="de-CH" sz="2800" dirty="0" err="1"/>
                  <a:t>forms</a:t>
                </a:r>
                <a:r>
                  <a:rPr lang="de-CH" sz="2800" dirty="0"/>
                  <a:t> </a:t>
                </a:r>
                <a:r>
                  <a:rPr lang="de-CH" sz="2800" dirty="0" err="1"/>
                  <a:t>of</a:t>
                </a:r>
                <a:r>
                  <a:rPr lang="de-CH" sz="2800" dirty="0"/>
                  <a:t> </a:t>
                </a:r>
                <a:r>
                  <a:rPr lang="de-CH" sz="2800" dirty="0" err="1"/>
                  <a:t>heterosynaptic</a:t>
                </a:r>
                <a:r>
                  <a:rPr lang="de-CH" sz="2800" dirty="0"/>
                  <a:t> </a:t>
                </a:r>
                <a:r>
                  <a:rPr lang="de-CH" sz="2800" dirty="0" err="1"/>
                  <a:t>plasticity</a:t>
                </a:r>
                <a:r>
                  <a:rPr lang="de-CH" sz="2800" dirty="0"/>
                  <a:t> [</a:t>
                </a:r>
                <a:r>
                  <a:rPr lang="de-CH" sz="2800" dirty="0" err="1"/>
                  <a:t>Chistiakova</a:t>
                </a:r>
                <a:r>
                  <a:rPr lang="de-CH" sz="2800" dirty="0"/>
                  <a:t> 2014]: uniform </a:t>
                </a:r>
                <a:r>
                  <a:rPr lang="de-CH" sz="2800" dirty="0" err="1"/>
                  <a:t>bias</a:t>
                </a:r>
                <a:r>
                  <a:rPr lang="de-CH" sz="2800" dirty="0"/>
                  <a:t> and </a:t>
                </a:r>
                <a:r>
                  <a:rPr lang="de-CH" sz="2800" dirty="0" err="1"/>
                  <a:t>weight</a:t>
                </a:r>
                <a:r>
                  <a:rPr lang="de-CH" sz="2800" dirty="0"/>
                  <a:t>-proportional </a:t>
                </a:r>
                <a:r>
                  <a:rPr lang="de-CH" sz="2800" dirty="0" err="1"/>
                  <a:t>term</a:t>
                </a:r>
                <a:r>
                  <a:rPr lang="de-CH" sz="2800" dirty="0"/>
                  <a:t>.</a:t>
                </a:r>
              </a:p>
              <a:p>
                <a:pPr marL="285750" indent="-285750" algn="just">
                  <a:buFont typeface="Arial" panose="020B0604020202020204" pitchFamily="34" charset="0"/>
                  <a:buChar char="•"/>
                </a:pPr>
                <a:r>
                  <a:rPr lang="de-CH" sz="2800" dirty="0" err="1"/>
                  <a:t>Coefficients</a:t>
                </a:r>
                <a:r>
                  <a:rPr lang="de-CH" sz="2800" dirty="0"/>
                  <a:t> </a:t>
                </a:r>
                <a14:m>
                  <m:oMath xmlns:m="http://schemas.openxmlformats.org/officeDocument/2006/math">
                    <m:sSub>
                      <m:sSubPr>
                        <m:ctrlPr>
                          <a:rPr lang="de-CH" sz="2800" i="1" smtClean="0">
                            <a:latin typeface="Cambria Math" panose="02040503050406030204" pitchFamily="18" charset="0"/>
                          </a:rPr>
                        </m:ctrlPr>
                      </m:sSubPr>
                      <m:e>
                        <m:r>
                          <a:rPr lang="de-CH" sz="2800" i="1" smtClean="0">
                            <a:latin typeface="Cambria Math" panose="02040503050406030204" pitchFamily="18" charset="0"/>
                            <a:ea typeface="Cambria Math" panose="02040503050406030204" pitchFamily="18" charset="0"/>
                          </a:rPr>
                          <m:t>𝛾</m:t>
                        </m:r>
                      </m:e>
                      <m:sub>
                        <m:r>
                          <a:rPr lang="de-CH" sz="2800" b="0" i="1" smtClean="0">
                            <a:latin typeface="Cambria Math" panose="02040503050406030204" pitchFamily="18" charset="0"/>
                          </a:rPr>
                          <m:t>𝑢</m:t>
                        </m:r>
                      </m:sub>
                    </m:sSub>
                  </m:oMath>
                </a14:m>
                <a:r>
                  <a:rPr lang="de-CH" sz="2800" dirty="0"/>
                  <a:t> and </a:t>
                </a:r>
                <a14:m>
                  <m:oMath xmlns:m="http://schemas.openxmlformats.org/officeDocument/2006/math">
                    <m:sSub>
                      <m:sSubPr>
                        <m:ctrlPr>
                          <a:rPr lang="de-CH" sz="2800" i="1" smtClean="0">
                            <a:latin typeface="Cambria Math" panose="02040503050406030204" pitchFamily="18" charset="0"/>
                          </a:rPr>
                        </m:ctrlPr>
                      </m:sSubPr>
                      <m:e>
                        <m:r>
                          <a:rPr lang="de-CH" sz="2800" i="1" smtClean="0">
                            <a:latin typeface="Cambria Math" panose="02040503050406030204" pitchFamily="18" charset="0"/>
                            <a:ea typeface="Cambria Math" panose="02040503050406030204" pitchFamily="18" charset="0"/>
                          </a:rPr>
                          <m:t>𝛾</m:t>
                        </m:r>
                      </m:e>
                      <m:sub>
                        <m:r>
                          <a:rPr lang="de-CH" sz="2800" b="0" i="1" smtClean="0">
                            <a:latin typeface="Cambria Math" panose="02040503050406030204" pitchFamily="18" charset="0"/>
                          </a:rPr>
                          <m:t>𝑤</m:t>
                        </m:r>
                      </m:sub>
                    </m:sSub>
                  </m:oMath>
                </a14:m>
                <a:r>
                  <a:rPr lang="de-CH" sz="2800" dirty="0"/>
                  <a:t> in </a:t>
                </a:r>
                <a:r>
                  <a:rPr lang="de-CH" sz="2800" dirty="0" err="1"/>
                  <a:t>general</a:t>
                </a:r>
                <a:r>
                  <a:rPr lang="de-CH" sz="2800" dirty="0"/>
                  <a:t> </a:t>
                </a:r>
                <a:r>
                  <a:rPr lang="de-CH" sz="2800" dirty="0" err="1"/>
                  <a:t>depend</a:t>
                </a:r>
                <a:r>
                  <a:rPr lang="de-CH" sz="2800" dirty="0"/>
                  <a:t> on </a:t>
                </a:r>
                <a:r>
                  <a:rPr lang="de-CH" sz="2800" dirty="0" err="1"/>
                  <a:t>membrane</a:t>
                </a:r>
                <a:r>
                  <a:rPr lang="de-CH" sz="2800" dirty="0"/>
                  <a:t> potential </a:t>
                </a:r>
                <a14:m>
                  <m:oMath xmlns:m="http://schemas.openxmlformats.org/officeDocument/2006/math">
                    <m:r>
                      <a:rPr lang="de-CH" sz="2800" i="1" dirty="0" smtClean="0">
                        <a:latin typeface="Cambria Math" panose="02040503050406030204" pitchFamily="18" charset="0"/>
                      </a:rPr>
                      <m:t>𝑉</m:t>
                    </m:r>
                    <m:r>
                      <a:rPr lang="de-CH" sz="2800" i="1" dirty="0" smtClean="0">
                        <a:latin typeface="Cambria Math" panose="02040503050406030204" pitchFamily="18" charset="0"/>
                      </a:rPr>
                      <m:t>, </m:t>
                    </m:r>
                    <m:r>
                      <m:rPr>
                        <m:sty m:val="p"/>
                      </m:rPr>
                      <a:rPr lang="de-CH" sz="2800" i="0" dirty="0" smtClean="0">
                        <a:latin typeface="Cambria Math" panose="02040503050406030204" pitchFamily="18" charset="0"/>
                      </a:rPr>
                      <m:t>E</m:t>
                    </m:r>
                    <m:r>
                      <a:rPr lang="de-CH" sz="2800" i="1" dirty="0" smtClean="0">
                        <a:latin typeface="Cambria Math" panose="02040503050406030204" pitchFamily="18" charset="0"/>
                      </a:rPr>
                      <m:t>[</m:t>
                    </m:r>
                    <m:r>
                      <a:rPr lang="de-CH" sz="2800" i="1" dirty="0" smtClean="0">
                        <a:latin typeface="Cambria Math" panose="02040503050406030204" pitchFamily="18" charset="0"/>
                      </a:rPr>
                      <m:t>𝑉</m:t>
                    </m:r>
                    <m:r>
                      <a:rPr lang="de-CH" sz="2800" i="1" dirty="0" smtClean="0">
                        <a:latin typeface="Cambria Math" panose="02040503050406030204" pitchFamily="18" charset="0"/>
                      </a:rPr>
                      <m:t>], </m:t>
                    </m:r>
                    <m:r>
                      <m:rPr>
                        <m:sty m:val="p"/>
                      </m:rPr>
                      <a:rPr lang="de-CH" sz="2800" i="0" dirty="0" smtClean="0">
                        <a:latin typeface="Cambria Math" panose="02040503050406030204" pitchFamily="18" charset="0"/>
                      </a:rPr>
                      <m:t>Var</m:t>
                    </m:r>
                    <m:r>
                      <a:rPr lang="de-CH" sz="2800" i="1" dirty="0" smtClean="0">
                        <a:latin typeface="Cambria Math" panose="02040503050406030204" pitchFamily="18" charset="0"/>
                      </a:rPr>
                      <m:t>[</m:t>
                    </m:r>
                    <m:r>
                      <a:rPr lang="de-CH" sz="2800" i="1" dirty="0" smtClean="0">
                        <a:latin typeface="Cambria Math" panose="02040503050406030204" pitchFamily="18" charset="0"/>
                      </a:rPr>
                      <m:t>𝑉</m:t>
                    </m:r>
                    <m:r>
                      <a:rPr lang="de-CH" sz="2800" i="1" dirty="0" smtClean="0">
                        <a:latin typeface="Cambria Math" panose="02040503050406030204" pitchFamily="18" charset="0"/>
                      </a:rPr>
                      <m:t>], </m:t>
                    </m:r>
                  </m:oMath>
                </a14:m>
                <a:r>
                  <a:rPr lang="de-CH" sz="2800" dirty="0"/>
                  <a:t>total </a:t>
                </a:r>
                <a:r>
                  <a:rPr lang="de-CH" sz="2800" dirty="0" err="1"/>
                  <a:t>input</a:t>
                </a:r>
                <a:r>
                  <a:rPr lang="de-CH" sz="2800" dirty="0"/>
                  <a:t> and total </a:t>
                </a:r>
                <a:r>
                  <a:rPr lang="de-CH" sz="2800" dirty="0" err="1"/>
                  <a:t>input</a:t>
                </a:r>
                <a:r>
                  <a:rPr lang="de-CH" sz="2800" dirty="0"/>
                  <a:t> rate.</a:t>
                </a:r>
              </a:p>
              <a:p>
                <a:pPr marL="285750" indent="-285750" algn="just">
                  <a:buFont typeface="Arial" panose="020B0604020202020204" pitchFamily="34" charset="0"/>
                  <a:buChar char="•"/>
                </a:pPr>
                <a:r>
                  <a:rPr lang="de-CH" sz="2800" dirty="0" err="1"/>
                  <a:t>Simulations</a:t>
                </a:r>
                <a:r>
                  <a:rPr lang="de-CH" sz="2800" dirty="0"/>
                  <a:t> </a:t>
                </a:r>
                <a:r>
                  <a:rPr lang="de-CH" sz="2800" dirty="0" err="1"/>
                  <a:t>show</a:t>
                </a:r>
                <a:r>
                  <a:rPr lang="de-CH" sz="2800" dirty="0"/>
                  <a:t> </a:t>
                </a:r>
                <a:r>
                  <a:rPr lang="de-CH" sz="2800" dirty="0" err="1"/>
                  <a:t>that</a:t>
                </a:r>
                <a:r>
                  <a:rPr lang="de-CH" sz="2800" dirty="0"/>
                  <a:t> </a:t>
                </a:r>
                <a:r>
                  <a:rPr lang="de-CH" sz="2800" dirty="0" err="1"/>
                  <a:t>for</a:t>
                </a:r>
                <a:r>
                  <a:rPr lang="de-CH" sz="2800" dirty="0"/>
                  <a:t> a large </a:t>
                </a:r>
                <a:r>
                  <a:rPr lang="de-CH" sz="2800" dirty="0" err="1"/>
                  <a:t>set</a:t>
                </a:r>
                <a:r>
                  <a:rPr lang="de-CH" sz="2800" dirty="0"/>
                  <a:t> </a:t>
                </a:r>
                <a:r>
                  <a:rPr lang="de-CH" sz="2800" dirty="0" err="1"/>
                  <a:t>of</a:t>
                </a:r>
                <a:r>
                  <a:rPr lang="de-CH" sz="2800" dirty="0"/>
                  <a:t> </a:t>
                </a:r>
                <a:r>
                  <a:rPr lang="de-CH" sz="2800" dirty="0" err="1"/>
                  <a:t>parameters</a:t>
                </a:r>
                <a:r>
                  <a:rPr lang="de-CH" sz="2800" dirty="0"/>
                  <a:t>, </a:t>
                </a:r>
                <a:r>
                  <a:rPr lang="de-CH" sz="2800" dirty="0" err="1"/>
                  <a:t>these</a:t>
                </a:r>
                <a:r>
                  <a:rPr lang="de-CH" sz="2800" dirty="0"/>
                  <a:t> </a:t>
                </a:r>
                <a:r>
                  <a:rPr lang="de-CH" sz="2800" dirty="0" err="1"/>
                  <a:t>coefficients</a:t>
                </a:r>
                <a:r>
                  <a:rPr lang="de-CH" sz="2800" dirty="0"/>
                  <a:t> </a:t>
                </a:r>
                <a:r>
                  <a:rPr lang="de-CH" sz="2800" dirty="0" err="1"/>
                  <a:t>may</a:t>
                </a:r>
                <a:r>
                  <a:rPr lang="de-CH" sz="2800" dirty="0"/>
                  <a:t> </a:t>
                </a:r>
                <a:r>
                  <a:rPr lang="de-CH" sz="2800" dirty="0" err="1"/>
                  <a:t>be</a:t>
                </a:r>
                <a:r>
                  <a:rPr lang="de-CH" sz="2800" dirty="0"/>
                  <a:t> </a:t>
                </a:r>
                <a:r>
                  <a:rPr lang="de-CH" sz="2800" dirty="0" err="1"/>
                  <a:t>approximated</a:t>
                </a:r>
                <a:r>
                  <a:rPr lang="de-CH" sz="2800" dirty="0"/>
                  <a:t> </a:t>
                </a:r>
                <a:r>
                  <a:rPr lang="de-CH" sz="2800" dirty="0" err="1"/>
                  <a:t>by</a:t>
                </a:r>
                <a:r>
                  <a:rPr lang="de-CH" sz="2800" dirty="0"/>
                  <a:t> simpler </a:t>
                </a:r>
                <a:r>
                  <a:rPr lang="de-CH" sz="2800" dirty="0" err="1"/>
                  <a:t>expressions</a:t>
                </a:r>
                <a:r>
                  <a:rPr lang="de-CH"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𝛾</m:t>
                        </m:r>
                      </m:e>
                      <m:sub>
                        <m:r>
                          <a:rPr lang="en-US" sz="2800" b="0" i="1" smtClean="0">
                            <a:latin typeface="Cambria Math" panose="02040503050406030204" pitchFamily="18" charset="0"/>
                          </a:rPr>
                          <m:t>𝑢</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𝑐</m:t>
                        </m:r>
                      </m:e>
                      <m:sub>
                        <m:r>
                          <a:rPr lang="en-US" sz="2800" b="0" i="1" smtClean="0">
                            <a:latin typeface="Cambria Math" panose="02040503050406030204" pitchFamily="18" charset="0"/>
                          </a:rPr>
                          <m:t>𝑢</m:t>
                        </m:r>
                      </m:sub>
                    </m:sSub>
                  </m:oMath>
                </a14:m>
                <a:r>
                  <a:rPr lang="de-CH" sz="2800" dirty="0"/>
                  <a:t> and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𝛾</m:t>
                        </m:r>
                      </m:e>
                      <m:sub>
                        <m:r>
                          <a:rPr lang="en-US" sz="2800" b="0" i="1" smtClean="0">
                            <a:latin typeface="Cambria Math" panose="02040503050406030204" pitchFamily="18" charset="0"/>
                          </a:rPr>
                          <m:t>𝑤</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𝑐</m:t>
                        </m:r>
                      </m:e>
                      <m:sub>
                        <m:r>
                          <a:rPr lang="en-US" sz="2800" b="0" i="1" smtClean="0">
                            <a:latin typeface="Cambria Math" panose="02040503050406030204" pitchFamily="18" charset="0"/>
                          </a:rPr>
                          <m:t>𝑤</m:t>
                        </m:r>
                      </m:sub>
                    </m:sSub>
                    <m:r>
                      <a:rPr lang="en-US" sz="2800" b="0" i="1" smtClean="0">
                        <a:latin typeface="Cambria Math" panose="02040503050406030204" pitchFamily="18" charset="0"/>
                      </a:rPr>
                      <m:t>𝑉</m:t>
                    </m:r>
                  </m:oMath>
                </a14:m>
                <a:r>
                  <a:rPr lang="de-CH" sz="2800" dirty="0"/>
                  <a:t>  </a:t>
                </a:r>
                <a:r>
                  <a:rPr lang="de-CH" sz="2800" dirty="0" err="1"/>
                  <a:t>with</a:t>
                </a:r>
                <a:r>
                  <a:rPr lang="de-CH" sz="2800" dirty="0"/>
                  <a:t> </a:t>
                </a:r>
                <a:r>
                  <a:rPr lang="de-CH" sz="2800" dirty="0" err="1"/>
                  <a:t>constants</a:t>
                </a:r>
                <a:r>
                  <a:rPr lang="de-CH" sz="2800" dirty="0"/>
                  <a:t> </a:t>
                </a:r>
                <a14:m>
                  <m:oMath xmlns:m="http://schemas.openxmlformats.org/officeDocument/2006/math">
                    <m:sSub>
                      <m:sSubPr>
                        <m:ctrlPr>
                          <a:rPr lang="de-CH" sz="2800" i="1" smtClean="0">
                            <a:latin typeface="Cambria Math" panose="02040503050406030204" pitchFamily="18" charset="0"/>
                          </a:rPr>
                        </m:ctrlPr>
                      </m:sSubPr>
                      <m:e>
                        <m:r>
                          <a:rPr lang="de-CH" sz="2800" b="0" i="1" smtClean="0">
                            <a:latin typeface="Cambria Math" panose="02040503050406030204" pitchFamily="18" charset="0"/>
                          </a:rPr>
                          <m:t>𝑐</m:t>
                        </m:r>
                      </m:e>
                      <m:sub>
                        <m:r>
                          <a:rPr lang="de-CH" sz="2800" b="0" i="1" smtClean="0">
                            <a:latin typeface="Cambria Math" panose="02040503050406030204" pitchFamily="18" charset="0"/>
                          </a:rPr>
                          <m:t>𝑢</m:t>
                        </m:r>
                      </m:sub>
                    </m:sSub>
                  </m:oMath>
                </a14:m>
                <a:r>
                  <a:rPr lang="de-CH" sz="2800" dirty="0"/>
                  <a:t> and </a:t>
                </a:r>
                <a14:m>
                  <m:oMath xmlns:m="http://schemas.openxmlformats.org/officeDocument/2006/math">
                    <m:sSub>
                      <m:sSubPr>
                        <m:ctrlPr>
                          <a:rPr lang="de-CH" sz="2800" i="1" smtClean="0">
                            <a:latin typeface="Cambria Math" panose="02040503050406030204" pitchFamily="18" charset="0"/>
                          </a:rPr>
                        </m:ctrlPr>
                      </m:sSubPr>
                      <m:e>
                        <m:r>
                          <a:rPr lang="de-CH" sz="2800" b="0" i="1" smtClean="0">
                            <a:latin typeface="Cambria Math" panose="02040503050406030204" pitchFamily="18" charset="0"/>
                          </a:rPr>
                          <m:t>𝑐</m:t>
                        </m:r>
                      </m:e>
                      <m:sub>
                        <m:r>
                          <a:rPr lang="de-CH" sz="2800" b="0" i="1" smtClean="0">
                            <a:latin typeface="Cambria Math" panose="02040503050406030204" pitchFamily="18" charset="0"/>
                          </a:rPr>
                          <m:t>𝑤</m:t>
                        </m:r>
                      </m:sub>
                    </m:sSub>
                  </m:oMath>
                </a14:m>
                <a:r>
                  <a:rPr lang="de-CH" sz="2800" dirty="0"/>
                  <a:t>.</a:t>
                </a:r>
              </a:p>
              <a:p>
                <a:endParaRPr lang="de-CH" sz="2800" dirty="0"/>
              </a:p>
            </p:txBody>
          </p:sp>
        </mc:Choice>
        <mc:Fallback>
          <p:sp>
            <p:nvSpPr>
              <p:cNvPr id="262" name="Textfeld 261">
                <a:extLst>
                  <a:ext uri="{FF2B5EF4-FFF2-40B4-BE49-F238E27FC236}">
                    <a16:creationId xmlns:a16="http://schemas.microsoft.com/office/drawing/2014/main" id="{07100DD0-F52C-4831-9607-FB92B187DC5B}"/>
                  </a:ext>
                </a:extLst>
              </p:cNvPr>
              <p:cNvSpPr txBox="1">
                <a:spLocks noRot="1" noChangeAspect="1" noMove="1" noResize="1" noEditPoints="1" noAdjustHandles="1" noChangeArrowheads="1" noChangeShapeType="1" noTextEdit="1"/>
              </p:cNvSpPr>
              <p:nvPr/>
            </p:nvSpPr>
            <p:spPr>
              <a:xfrm>
                <a:off x="14940000" y="7907467"/>
                <a:ext cx="12600000" cy="5324535"/>
              </a:xfrm>
              <a:prstGeom prst="rect">
                <a:avLst/>
              </a:prstGeom>
              <a:blipFill>
                <a:blip r:embed="rId4"/>
                <a:stretch>
                  <a:fillRect l="-1258" t="-1487" r="-968"/>
                </a:stretch>
              </a:blipFill>
            </p:spPr>
            <p:txBody>
              <a:bodyPr/>
              <a:lstStyle/>
              <a:p>
                <a:r>
                  <a:rPr lang="en-US">
                    <a:noFill/>
                  </a:rPr>
                  <a:t> </a:t>
                </a:r>
              </a:p>
            </p:txBody>
          </p:sp>
        </mc:Fallback>
      </mc:AlternateContent>
      <p:sp>
        <p:nvSpPr>
          <p:cNvPr id="130" name="Textfeld 129">
            <a:extLst>
              <a:ext uri="{FF2B5EF4-FFF2-40B4-BE49-F238E27FC236}">
                <a16:creationId xmlns:a16="http://schemas.microsoft.com/office/drawing/2014/main" id="{A583B078-54F2-4E6A-AD55-40FED47BF962}"/>
              </a:ext>
            </a:extLst>
          </p:cNvPr>
          <p:cNvSpPr txBox="1"/>
          <p:nvPr/>
        </p:nvSpPr>
        <p:spPr>
          <a:xfrm>
            <a:off x="1080000" y="5265173"/>
            <a:ext cx="12600000" cy="9140964"/>
          </a:xfrm>
          <a:prstGeom prst="rect">
            <a:avLst/>
          </a:prstGeom>
          <a:noFill/>
        </p:spPr>
        <p:txBody>
          <a:bodyPr wrap="square" rtlCol="0">
            <a:spAutoFit/>
          </a:bodyPr>
          <a:lstStyle/>
          <a:p>
            <a:pPr algn="just"/>
            <a:r>
              <a:rPr lang="en-US" sz="2800" dirty="0"/>
              <a:t>Due to their simplicity and success in machine learning,  gradient-based learning rules represent a popular choice for synaptic plasticity models. While they have been linked to biological plasticity experiments, it is often ignored that their predictions generally depend on a specific representation of the synaptic strength. In a neuron, the impact of a synapse can be described simultaneously by the state of many physical quantities inside the cell. Which one we choose to derive a gradient descent learning rule can have a considerable effect in terms of model prediction. This is dissatisfying both from the viewpoint of fast learning, as well as from a conceptual angle. Plasticity should strive to adjust the neuron's output  firing in an optimal fashion, rather than an internal parameter, but classical gradient rules fail to accomplish this goal. Natural gradient descent provides a solution to both problems by following the gradient on the manifold of the neuron's firing distributions, combining the intuition of gradient descent with the elegance of an output change that is invariant under a change of representation. While the computational advantages of natural gradient are well-studied in ANNs, its predictive power as a model for in-vivo synaptic plasticity has not been assessed. We demonstrate that it exhibits faster convergence compared to classical gradient learning in a network of spiking neurons. Furthermore, our approach provides a unified framework for both homo- and </a:t>
            </a:r>
            <a:r>
              <a:rPr lang="en-US" sz="2800" dirty="0" err="1"/>
              <a:t>heterosynaptic</a:t>
            </a:r>
            <a:r>
              <a:rPr lang="en-US" sz="2800" dirty="0"/>
              <a:t> plasticity and predicts plasticity phenomena such as learning rate scaling in distal dendrites.</a:t>
            </a:r>
            <a:endParaRPr lang="de-CH" sz="2800" dirty="0"/>
          </a:p>
        </p:txBody>
      </p:sp>
      <p:sp>
        <p:nvSpPr>
          <p:cNvPr id="138" name="Textfeld 137">
            <a:extLst>
              <a:ext uri="{FF2B5EF4-FFF2-40B4-BE49-F238E27FC236}">
                <a16:creationId xmlns:a16="http://schemas.microsoft.com/office/drawing/2014/main" id="{0A3E4773-C3F8-41F2-AF12-428583250ECF}"/>
              </a:ext>
            </a:extLst>
          </p:cNvPr>
          <p:cNvSpPr txBox="1"/>
          <p:nvPr/>
        </p:nvSpPr>
        <p:spPr>
          <a:xfrm flipH="1">
            <a:off x="14760000" y="4149849"/>
            <a:ext cx="9024286" cy="784830"/>
          </a:xfrm>
          <a:prstGeom prst="rect">
            <a:avLst/>
          </a:prstGeom>
          <a:noFill/>
        </p:spPr>
        <p:txBody>
          <a:bodyPr wrap="square" rtlCol="0">
            <a:spAutoFit/>
          </a:bodyPr>
          <a:lstStyle/>
          <a:p>
            <a:r>
              <a:rPr lang="de-CH" sz="4500" b="1" dirty="0">
                <a:solidFill>
                  <a:schemeClr val="bg1"/>
                </a:solidFill>
              </a:rPr>
              <a:t>Natural </a:t>
            </a:r>
            <a:r>
              <a:rPr lang="de-CH" sz="4500" b="1" dirty="0" err="1">
                <a:solidFill>
                  <a:schemeClr val="bg1"/>
                </a:solidFill>
              </a:rPr>
              <a:t>gradient</a:t>
            </a:r>
            <a:r>
              <a:rPr lang="de-CH" sz="4500" b="1" dirty="0">
                <a:solidFill>
                  <a:schemeClr val="bg1"/>
                </a:solidFill>
              </a:rPr>
              <a:t> </a:t>
            </a:r>
            <a:r>
              <a:rPr lang="de-CH" sz="4500" b="1" dirty="0" err="1">
                <a:solidFill>
                  <a:schemeClr val="bg1"/>
                </a:solidFill>
              </a:rPr>
              <a:t>learning</a:t>
            </a:r>
            <a:r>
              <a:rPr lang="de-CH" sz="4500" b="1" dirty="0">
                <a:solidFill>
                  <a:schemeClr val="bg1"/>
                </a:solidFill>
              </a:rPr>
              <a:t> </a:t>
            </a:r>
            <a:r>
              <a:rPr lang="de-CH" sz="4500" b="1" dirty="0" err="1">
                <a:solidFill>
                  <a:schemeClr val="bg1"/>
                </a:solidFill>
              </a:rPr>
              <a:t>rule</a:t>
            </a:r>
            <a:endParaRPr lang="de-CH" sz="3417" b="1" dirty="0"/>
          </a:p>
        </p:txBody>
      </p:sp>
      <p:sp>
        <p:nvSpPr>
          <p:cNvPr id="157" name="Textfeld 156">
            <a:extLst>
              <a:ext uri="{FF2B5EF4-FFF2-40B4-BE49-F238E27FC236}">
                <a16:creationId xmlns:a16="http://schemas.microsoft.com/office/drawing/2014/main" id="{1886EA7B-1AAF-4B2C-9AEB-669C5B75C02A}"/>
              </a:ext>
            </a:extLst>
          </p:cNvPr>
          <p:cNvSpPr txBox="1"/>
          <p:nvPr/>
        </p:nvSpPr>
        <p:spPr>
          <a:xfrm flipH="1">
            <a:off x="28694700" y="12108108"/>
            <a:ext cx="11740500" cy="1477328"/>
          </a:xfrm>
          <a:prstGeom prst="rect">
            <a:avLst/>
          </a:prstGeom>
          <a:noFill/>
        </p:spPr>
        <p:txBody>
          <a:bodyPr wrap="square" rtlCol="0">
            <a:spAutoFit/>
          </a:bodyPr>
          <a:lstStyle/>
          <a:p>
            <a:r>
              <a:rPr lang="de-CH" sz="4500" b="1" dirty="0" err="1">
                <a:solidFill>
                  <a:schemeClr val="bg1"/>
                </a:solidFill>
              </a:rPr>
              <a:t>Heterosynaptic</a:t>
            </a:r>
            <a:r>
              <a:rPr lang="de-CH" sz="4500" b="1" dirty="0">
                <a:solidFill>
                  <a:schemeClr val="bg1"/>
                </a:solidFill>
              </a:rPr>
              <a:t> </a:t>
            </a:r>
            <a:r>
              <a:rPr lang="de-CH" sz="4500" b="1" dirty="0" err="1">
                <a:solidFill>
                  <a:schemeClr val="bg1"/>
                </a:solidFill>
              </a:rPr>
              <a:t>plasticity</a:t>
            </a:r>
            <a:r>
              <a:rPr lang="de-CH" sz="4500" b="1" dirty="0">
                <a:solidFill>
                  <a:schemeClr val="bg1"/>
                </a:solidFill>
              </a:rPr>
              <a:t> </a:t>
            </a:r>
            <a:r>
              <a:rPr lang="de-CH" sz="4500" b="1" dirty="0" err="1">
                <a:solidFill>
                  <a:schemeClr val="bg1"/>
                </a:solidFill>
              </a:rPr>
              <a:t>opposes</a:t>
            </a:r>
            <a:r>
              <a:rPr lang="de-CH" sz="4500" b="1" dirty="0">
                <a:solidFill>
                  <a:schemeClr val="bg1"/>
                </a:solidFill>
              </a:rPr>
              <a:t> </a:t>
            </a:r>
            <a:r>
              <a:rPr lang="de-CH" sz="4500" b="1" dirty="0" err="1">
                <a:solidFill>
                  <a:schemeClr val="bg1"/>
                </a:solidFill>
              </a:rPr>
              <a:t>homosynaptic</a:t>
            </a:r>
            <a:r>
              <a:rPr lang="de-CH" sz="4500" b="1" dirty="0">
                <a:solidFill>
                  <a:schemeClr val="bg1"/>
                </a:solidFill>
              </a:rPr>
              <a:t> </a:t>
            </a:r>
            <a:r>
              <a:rPr lang="de-CH" sz="4500" b="1" dirty="0" err="1">
                <a:solidFill>
                  <a:schemeClr val="bg1"/>
                </a:solidFill>
              </a:rPr>
              <a:t>plasticity</a:t>
            </a:r>
            <a:r>
              <a:rPr lang="de-CH" sz="4500" b="1" dirty="0">
                <a:solidFill>
                  <a:schemeClr val="bg1"/>
                </a:solidFill>
              </a:rPr>
              <a:t>  </a:t>
            </a:r>
          </a:p>
        </p:txBody>
      </p:sp>
      <p:sp>
        <p:nvSpPr>
          <p:cNvPr id="226" name="Textfeld 225">
            <a:extLst>
              <a:ext uri="{FF2B5EF4-FFF2-40B4-BE49-F238E27FC236}">
                <a16:creationId xmlns:a16="http://schemas.microsoft.com/office/drawing/2014/main" id="{40CC9D20-CBBB-406B-88E7-D4D15F913E93}"/>
              </a:ext>
            </a:extLst>
          </p:cNvPr>
          <p:cNvSpPr txBox="1"/>
          <p:nvPr/>
        </p:nvSpPr>
        <p:spPr>
          <a:xfrm flipH="1">
            <a:off x="900000" y="4149849"/>
            <a:ext cx="4811581" cy="784830"/>
          </a:xfrm>
          <a:prstGeom prst="rect">
            <a:avLst/>
          </a:prstGeom>
          <a:noFill/>
        </p:spPr>
        <p:txBody>
          <a:bodyPr wrap="square" rtlCol="0">
            <a:spAutoFit/>
          </a:bodyPr>
          <a:lstStyle/>
          <a:p>
            <a:r>
              <a:rPr lang="de-CH" sz="4500" b="1" dirty="0">
                <a:solidFill>
                  <a:schemeClr val="bg1"/>
                </a:solidFill>
              </a:rPr>
              <a:t>Abstract</a:t>
            </a:r>
          </a:p>
        </p:txBody>
      </p:sp>
      <p:sp>
        <p:nvSpPr>
          <p:cNvPr id="284" name="Textfeld 283">
            <a:extLst>
              <a:ext uri="{FF2B5EF4-FFF2-40B4-BE49-F238E27FC236}">
                <a16:creationId xmlns:a16="http://schemas.microsoft.com/office/drawing/2014/main" id="{E023BEBF-48DE-40FA-A812-6CC30B8F8C8E}"/>
              </a:ext>
            </a:extLst>
          </p:cNvPr>
          <p:cNvSpPr txBox="1"/>
          <p:nvPr/>
        </p:nvSpPr>
        <p:spPr>
          <a:xfrm flipH="1">
            <a:off x="14760000" y="13487336"/>
            <a:ext cx="9482000" cy="1477328"/>
          </a:xfrm>
          <a:prstGeom prst="rect">
            <a:avLst/>
          </a:prstGeom>
          <a:noFill/>
        </p:spPr>
        <p:txBody>
          <a:bodyPr wrap="square" rtlCol="0">
            <a:spAutoFit/>
          </a:bodyPr>
          <a:lstStyle/>
          <a:p>
            <a:r>
              <a:rPr lang="de-CH" sz="4500" b="1" dirty="0">
                <a:solidFill>
                  <a:schemeClr val="bg1"/>
                </a:solidFill>
              </a:rPr>
              <a:t>Enhanced </a:t>
            </a:r>
            <a:r>
              <a:rPr lang="de-CH" sz="4500" b="1" dirty="0" err="1">
                <a:solidFill>
                  <a:schemeClr val="bg1"/>
                </a:solidFill>
              </a:rPr>
              <a:t>convergence</a:t>
            </a:r>
            <a:r>
              <a:rPr lang="de-CH" sz="4500" b="1" dirty="0">
                <a:solidFill>
                  <a:schemeClr val="bg1"/>
                </a:solidFill>
              </a:rPr>
              <a:t> </a:t>
            </a:r>
            <a:r>
              <a:rPr lang="de-CH" sz="4500" b="1" dirty="0" err="1">
                <a:solidFill>
                  <a:schemeClr val="bg1"/>
                </a:solidFill>
              </a:rPr>
              <a:t>speed</a:t>
            </a:r>
            <a:r>
              <a:rPr lang="de-CH" sz="4500" b="1" dirty="0">
                <a:solidFill>
                  <a:schemeClr val="bg1"/>
                </a:solidFill>
              </a:rPr>
              <a:t> </a:t>
            </a:r>
          </a:p>
          <a:p>
            <a:r>
              <a:rPr lang="de-CH" sz="4500" b="1" dirty="0">
                <a:solidFill>
                  <a:schemeClr val="bg1"/>
                </a:solidFill>
              </a:rPr>
              <a:t>in a non-</a:t>
            </a:r>
            <a:r>
              <a:rPr lang="de-CH" sz="4500" b="1" dirty="0" err="1">
                <a:solidFill>
                  <a:schemeClr val="bg1"/>
                </a:solidFill>
              </a:rPr>
              <a:t>isotropic</a:t>
            </a:r>
            <a:r>
              <a:rPr lang="de-CH" sz="4500" b="1" dirty="0">
                <a:solidFill>
                  <a:schemeClr val="bg1"/>
                </a:solidFill>
              </a:rPr>
              <a:t> </a:t>
            </a:r>
            <a:r>
              <a:rPr lang="de-CH" sz="4500" b="1" dirty="0" err="1">
                <a:solidFill>
                  <a:schemeClr val="bg1"/>
                </a:solidFill>
              </a:rPr>
              <a:t>learning</a:t>
            </a:r>
            <a:r>
              <a:rPr lang="de-CH" sz="4500" b="1" dirty="0">
                <a:solidFill>
                  <a:schemeClr val="bg1"/>
                </a:solidFill>
              </a:rPr>
              <a:t> </a:t>
            </a:r>
            <a:r>
              <a:rPr lang="de-CH" sz="4500" b="1" dirty="0" err="1">
                <a:solidFill>
                  <a:schemeClr val="bg1"/>
                </a:solidFill>
              </a:rPr>
              <a:t>task</a:t>
            </a:r>
            <a:endParaRPr lang="de-CH" sz="4500" b="1" dirty="0">
              <a:solidFill>
                <a:schemeClr val="bg1"/>
              </a:solidFill>
            </a:endParaRPr>
          </a:p>
        </p:txBody>
      </p:sp>
      <p:sp>
        <p:nvSpPr>
          <p:cNvPr id="19" name="Textfeld 18">
            <a:extLst>
              <a:ext uri="{FF2B5EF4-FFF2-40B4-BE49-F238E27FC236}">
                <a16:creationId xmlns:a16="http://schemas.microsoft.com/office/drawing/2014/main" id="{CAC5A1CB-6731-433B-B402-F8F63372C049}"/>
              </a:ext>
            </a:extLst>
          </p:cNvPr>
          <p:cNvSpPr txBox="1"/>
          <p:nvPr/>
        </p:nvSpPr>
        <p:spPr>
          <a:xfrm>
            <a:off x="28620000" y="4150800"/>
            <a:ext cx="11584232" cy="784830"/>
          </a:xfrm>
          <a:prstGeom prst="rect">
            <a:avLst/>
          </a:prstGeom>
          <a:noFill/>
          <a:ln>
            <a:noFill/>
          </a:ln>
        </p:spPr>
        <p:txBody>
          <a:bodyPr wrap="square" rtlCol="0">
            <a:spAutoFit/>
          </a:bodyPr>
          <a:lstStyle/>
          <a:p>
            <a:r>
              <a:rPr lang="de-CH" sz="4500" b="1" dirty="0" err="1">
                <a:solidFill>
                  <a:schemeClr val="bg1"/>
                </a:solidFill>
              </a:rPr>
              <a:t>Stronger</a:t>
            </a:r>
            <a:r>
              <a:rPr lang="de-CH" sz="4500" b="1" dirty="0">
                <a:solidFill>
                  <a:schemeClr val="bg1"/>
                </a:solidFill>
              </a:rPr>
              <a:t> </a:t>
            </a:r>
            <a:r>
              <a:rPr lang="de-CH" sz="4500" b="1" dirty="0" err="1">
                <a:solidFill>
                  <a:schemeClr val="bg1"/>
                </a:solidFill>
              </a:rPr>
              <a:t>synaptic</a:t>
            </a:r>
            <a:r>
              <a:rPr lang="de-CH" sz="4500" b="1" dirty="0">
                <a:solidFill>
                  <a:schemeClr val="bg1"/>
                </a:solidFill>
              </a:rPr>
              <a:t> </a:t>
            </a:r>
            <a:r>
              <a:rPr lang="de-CH" sz="4500" b="1" dirty="0" err="1">
                <a:solidFill>
                  <a:schemeClr val="bg1"/>
                </a:solidFill>
              </a:rPr>
              <a:t>changes</a:t>
            </a:r>
            <a:r>
              <a:rPr lang="de-CH" sz="4500" b="1" dirty="0">
                <a:solidFill>
                  <a:schemeClr val="bg1"/>
                </a:solidFill>
              </a:rPr>
              <a:t> in distal </a:t>
            </a:r>
            <a:r>
              <a:rPr lang="de-CH" sz="4500" b="1" dirty="0" err="1">
                <a:solidFill>
                  <a:schemeClr val="bg1"/>
                </a:solidFill>
              </a:rPr>
              <a:t>dendrites</a:t>
            </a:r>
            <a:endParaRPr lang="de-CH" sz="4500" b="1" dirty="0">
              <a:solidFill>
                <a:schemeClr val="bg1"/>
              </a:solidFill>
            </a:endParaRPr>
          </a:p>
        </p:txBody>
      </p:sp>
      <p:sp>
        <p:nvSpPr>
          <p:cNvPr id="30" name="Textfeld 29">
            <a:extLst>
              <a:ext uri="{FF2B5EF4-FFF2-40B4-BE49-F238E27FC236}">
                <a16:creationId xmlns:a16="http://schemas.microsoft.com/office/drawing/2014/main" id="{4D674DC1-3D42-4CA0-8890-F2DEF27778FF}"/>
              </a:ext>
            </a:extLst>
          </p:cNvPr>
          <p:cNvSpPr txBox="1"/>
          <p:nvPr/>
        </p:nvSpPr>
        <p:spPr>
          <a:xfrm>
            <a:off x="28836000" y="20131368"/>
            <a:ext cx="12165514" cy="1477328"/>
          </a:xfrm>
          <a:prstGeom prst="rect">
            <a:avLst/>
          </a:prstGeom>
          <a:noFill/>
        </p:spPr>
        <p:txBody>
          <a:bodyPr wrap="square" rtlCol="0">
            <a:spAutoFit/>
          </a:bodyPr>
          <a:lstStyle/>
          <a:p>
            <a:r>
              <a:rPr lang="de-CH" sz="4500" b="1" dirty="0">
                <a:solidFill>
                  <a:schemeClr val="bg1"/>
                </a:solidFill>
              </a:rPr>
              <a:t>Synapse-</a:t>
            </a:r>
            <a:r>
              <a:rPr lang="de-CH" sz="4500" b="1" dirty="0" err="1">
                <a:solidFill>
                  <a:schemeClr val="bg1"/>
                </a:solidFill>
              </a:rPr>
              <a:t>specific</a:t>
            </a:r>
            <a:r>
              <a:rPr lang="de-CH" sz="4500" b="1" dirty="0">
                <a:solidFill>
                  <a:schemeClr val="bg1"/>
                </a:solidFill>
              </a:rPr>
              <a:t> </a:t>
            </a:r>
            <a:r>
              <a:rPr lang="de-CH" sz="4500" b="1" dirty="0" err="1">
                <a:solidFill>
                  <a:schemeClr val="bg1"/>
                </a:solidFill>
              </a:rPr>
              <a:t>learning</a:t>
            </a:r>
            <a:r>
              <a:rPr lang="de-CH" sz="4500" b="1" dirty="0">
                <a:solidFill>
                  <a:schemeClr val="bg1"/>
                </a:solidFill>
              </a:rPr>
              <a:t> rate </a:t>
            </a:r>
            <a:r>
              <a:rPr lang="de-CH" sz="4500" b="1" dirty="0" err="1">
                <a:solidFill>
                  <a:schemeClr val="bg1"/>
                </a:solidFill>
              </a:rPr>
              <a:t>scales</a:t>
            </a:r>
            <a:r>
              <a:rPr lang="de-CH" sz="4500" b="1" dirty="0">
                <a:solidFill>
                  <a:schemeClr val="bg1"/>
                </a:solidFill>
              </a:rPr>
              <a:t> </a:t>
            </a:r>
            <a:r>
              <a:rPr lang="de-CH" sz="4500" b="1" dirty="0" err="1">
                <a:solidFill>
                  <a:schemeClr val="bg1"/>
                </a:solidFill>
              </a:rPr>
              <a:t>inversely</a:t>
            </a:r>
            <a:r>
              <a:rPr lang="de-CH" sz="4500" b="1" dirty="0">
                <a:solidFill>
                  <a:schemeClr val="bg1"/>
                </a:solidFill>
              </a:rPr>
              <a:t> </a:t>
            </a:r>
            <a:r>
              <a:rPr lang="de-CH" sz="4500" b="1" dirty="0" err="1">
                <a:solidFill>
                  <a:schemeClr val="bg1"/>
                </a:solidFill>
              </a:rPr>
              <a:t>with</a:t>
            </a:r>
            <a:r>
              <a:rPr lang="de-CH" sz="4500" b="1" dirty="0">
                <a:solidFill>
                  <a:schemeClr val="bg1"/>
                </a:solidFill>
              </a:rPr>
              <a:t> </a:t>
            </a:r>
            <a:r>
              <a:rPr lang="de-CH" sz="4500" b="1" dirty="0" err="1">
                <a:solidFill>
                  <a:schemeClr val="bg1"/>
                </a:solidFill>
              </a:rPr>
              <a:t>variance</a:t>
            </a:r>
            <a:r>
              <a:rPr lang="de-CH" sz="4500" b="1" dirty="0">
                <a:solidFill>
                  <a:schemeClr val="bg1"/>
                </a:solidFill>
              </a:rPr>
              <a:t> </a:t>
            </a:r>
            <a:r>
              <a:rPr lang="de-CH" sz="4500" b="1" dirty="0" err="1">
                <a:solidFill>
                  <a:schemeClr val="bg1"/>
                </a:solidFill>
              </a:rPr>
              <a:t>of</a:t>
            </a:r>
            <a:r>
              <a:rPr lang="de-CH" sz="4500" b="1" dirty="0">
                <a:solidFill>
                  <a:schemeClr val="bg1"/>
                </a:solidFill>
              </a:rPr>
              <a:t> </a:t>
            </a:r>
            <a:r>
              <a:rPr lang="de-CH" sz="4500" b="1" dirty="0" err="1">
                <a:solidFill>
                  <a:schemeClr val="bg1"/>
                </a:solidFill>
              </a:rPr>
              <a:t>unweighted</a:t>
            </a:r>
            <a:r>
              <a:rPr lang="de-CH" sz="4500" b="1" dirty="0">
                <a:solidFill>
                  <a:schemeClr val="bg1"/>
                </a:solidFill>
              </a:rPr>
              <a:t> </a:t>
            </a:r>
            <a:r>
              <a:rPr lang="de-CH" sz="4500" b="1" dirty="0" err="1">
                <a:solidFill>
                  <a:schemeClr val="bg1"/>
                </a:solidFill>
              </a:rPr>
              <a:t>synaptic</a:t>
            </a:r>
            <a:r>
              <a:rPr lang="de-CH" sz="4500" b="1" dirty="0">
                <a:solidFill>
                  <a:schemeClr val="bg1"/>
                </a:solidFill>
              </a:rPr>
              <a:t> </a:t>
            </a:r>
            <a:r>
              <a:rPr lang="de-CH" sz="4500" b="1" dirty="0" err="1">
                <a:solidFill>
                  <a:schemeClr val="bg1"/>
                </a:solidFill>
              </a:rPr>
              <a:t>potentials</a:t>
            </a:r>
            <a:endParaRPr lang="de-CH" sz="4500" b="1" dirty="0">
              <a:solidFill>
                <a:schemeClr val="bg1"/>
              </a:solidFill>
            </a:endParaRPr>
          </a:p>
        </p:txBody>
      </p:sp>
      <p:sp>
        <p:nvSpPr>
          <p:cNvPr id="247" name="Textfeld 246">
            <a:extLst>
              <a:ext uri="{FF2B5EF4-FFF2-40B4-BE49-F238E27FC236}">
                <a16:creationId xmlns:a16="http://schemas.microsoft.com/office/drawing/2014/main" id="{2CDE7AB2-02C1-4F58-8E26-D6CDDAD589E3}"/>
              </a:ext>
            </a:extLst>
          </p:cNvPr>
          <p:cNvSpPr txBox="1"/>
          <p:nvPr/>
        </p:nvSpPr>
        <p:spPr>
          <a:xfrm>
            <a:off x="14940000" y="5267060"/>
            <a:ext cx="12600000" cy="1384995"/>
          </a:xfrm>
          <a:prstGeom prst="rect">
            <a:avLst/>
          </a:prstGeom>
          <a:noFill/>
        </p:spPr>
        <p:txBody>
          <a:bodyPr wrap="square" rtlCol="0">
            <a:spAutoFit/>
          </a:bodyPr>
          <a:lstStyle/>
          <a:p>
            <a:pPr algn="just"/>
            <a:r>
              <a:rPr lang="de-CH" sz="2800" dirty="0"/>
              <a:t>Task: Output </a:t>
            </a:r>
            <a:r>
              <a:rPr lang="de-CH" sz="2800" dirty="0" err="1"/>
              <a:t>neuron</a:t>
            </a:r>
            <a:r>
              <a:rPr lang="de-CH" sz="2800" dirty="0"/>
              <a:t> </a:t>
            </a:r>
            <a:r>
              <a:rPr lang="de-CH" sz="2800" dirty="0" err="1"/>
              <a:t>learns</a:t>
            </a:r>
            <a:r>
              <a:rPr lang="de-CH" sz="2800" dirty="0"/>
              <a:t> </a:t>
            </a:r>
            <a:r>
              <a:rPr lang="de-CH" sz="2800" dirty="0" err="1"/>
              <a:t>to</a:t>
            </a:r>
            <a:r>
              <a:rPr lang="de-CH" sz="2800" dirty="0"/>
              <a:t> </a:t>
            </a:r>
            <a:r>
              <a:rPr lang="de-CH" sz="2800" dirty="0" err="1"/>
              <a:t>fire</a:t>
            </a:r>
            <a:r>
              <a:rPr lang="de-CH" sz="2800" dirty="0"/>
              <a:t> </a:t>
            </a:r>
            <a:r>
              <a:rPr lang="de-CH" sz="2800" dirty="0" err="1"/>
              <a:t>according</a:t>
            </a:r>
            <a:r>
              <a:rPr lang="de-CH" sz="2800" dirty="0"/>
              <a:t> </a:t>
            </a:r>
            <a:r>
              <a:rPr lang="de-CH" sz="2800" dirty="0" err="1"/>
              <a:t>to</a:t>
            </a:r>
            <a:r>
              <a:rPr lang="de-CH" sz="2800" dirty="0"/>
              <a:t> </a:t>
            </a:r>
            <a:r>
              <a:rPr lang="de-CH" sz="2800" dirty="0" err="1"/>
              <a:t>target</a:t>
            </a:r>
            <a:r>
              <a:rPr lang="de-CH" sz="2800" dirty="0"/>
              <a:t> </a:t>
            </a:r>
            <a:r>
              <a:rPr lang="de-CH" sz="2800" dirty="0" err="1"/>
              <a:t>distribution</a:t>
            </a:r>
            <a:r>
              <a:rPr lang="de-CH" sz="2800" dirty="0"/>
              <a:t> </a:t>
            </a:r>
            <a:r>
              <a:rPr lang="de-CH" sz="2800" dirty="0" err="1"/>
              <a:t>delivered</a:t>
            </a:r>
            <a:r>
              <a:rPr lang="de-CH" sz="2800" dirty="0"/>
              <a:t> </a:t>
            </a:r>
            <a:r>
              <a:rPr lang="de-CH" sz="2800" dirty="0" err="1"/>
              <a:t>by</a:t>
            </a:r>
            <a:r>
              <a:rPr lang="de-CH" sz="2800" dirty="0"/>
              <a:t> </a:t>
            </a:r>
            <a:r>
              <a:rPr lang="de-CH" sz="2800" dirty="0" err="1"/>
              <a:t>teacher</a:t>
            </a:r>
            <a:r>
              <a:rPr lang="de-CH" sz="2800" dirty="0"/>
              <a:t> </a:t>
            </a:r>
            <a:r>
              <a:rPr lang="de-CH" sz="2800" dirty="0" err="1"/>
              <a:t>spike</a:t>
            </a:r>
            <a:r>
              <a:rPr lang="de-CH" sz="2800" dirty="0"/>
              <a:t> </a:t>
            </a:r>
            <a:r>
              <a:rPr lang="de-CH" sz="2800" dirty="0" err="1"/>
              <a:t>train</a:t>
            </a:r>
            <a:r>
              <a:rPr lang="de-CH" sz="2800" dirty="0"/>
              <a:t>.</a:t>
            </a:r>
          </a:p>
          <a:p>
            <a:endParaRPr lang="de-CH" sz="2800" dirty="0"/>
          </a:p>
        </p:txBody>
      </p:sp>
      <p:sp>
        <p:nvSpPr>
          <p:cNvPr id="224" name="Textfeld 223">
            <a:extLst>
              <a:ext uri="{FF2B5EF4-FFF2-40B4-BE49-F238E27FC236}">
                <a16:creationId xmlns:a16="http://schemas.microsoft.com/office/drawing/2014/main" id="{E65E039F-AB87-43E1-819E-8CC3A5753348}"/>
              </a:ext>
            </a:extLst>
          </p:cNvPr>
          <p:cNvSpPr txBox="1"/>
          <p:nvPr/>
        </p:nvSpPr>
        <p:spPr>
          <a:xfrm>
            <a:off x="28800000" y="17505859"/>
            <a:ext cx="12600000" cy="1938992"/>
          </a:xfrm>
          <a:prstGeom prst="rect">
            <a:avLst/>
          </a:prstGeom>
          <a:noFill/>
        </p:spPr>
        <p:txBody>
          <a:bodyPr wrap="square" rtlCol="0">
            <a:spAutoFit/>
          </a:bodyPr>
          <a:lstStyle/>
          <a:p>
            <a:pPr algn="just"/>
            <a:r>
              <a:rPr lang="en-US" sz="2000" b="1" dirty="0"/>
              <a:t>Comparison</a:t>
            </a:r>
            <a:r>
              <a:rPr lang="de-CH" sz="2000" b="1" dirty="0"/>
              <a:t> </a:t>
            </a:r>
            <a:r>
              <a:rPr lang="en-US" sz="2000" b="1" dirty="0"/>
              <a:t>of</a:t>
            </a:r>
            <a:r>
              <a:rPr lang="de-CH" sz="2000" b="1" dirty="0"/>
              <a:t> </a:t>
            </a:r>
            <a:r>
              <a:rPr lang="en-US" sz="2000" b="1" dirty="0"/>
              <a:t>homosynaptic</a:t>
            </a:r>
            <a:r>
              <a:rPr lang="de-CH" sz="2000" b="1" dirty="0"/>
              <a:t> and </a:t>
            </a:r>
            <a:r>
              <a:rPr lang="de-CH" sz="2000" b="1" dirty="0" err="1"/>
              <a:t>heterosynaptic</a:t>
            </a:r>
            <a:r>
              <a:rPr lang="de-CH" sz="2000" b="1" dirty="0"/>
              <a:t> </a:t>
            </a:r>
            <a:r>
              <a:rPr lang="de-CH" sz="2000" b="1" dirty="0" err="1"/>
              <a:t>weight</a:t>
            </a:r>
            <a:r>
              <a:rPr lang="de-CH" sz="2000" b="1" dirty="0"/>
              <a:t> </a:t>
            </a:r>
            <a:r>
              <a:rPr lang="de-CH" sz="2000" b="1" dirty="0" err="1"/>
              <a:t>change</a:t>
            </a:r>
            <a:r>
              <a:rPr lang="de-CH" sz="2000" b="1" dirty="0"/>
              <a:t> </a:t>
            </a:r>
            <a:r>
              <a:rPr lang="de-CH" sz="2000" b="1" dirty="0" err="1"/>
              <a:t>under</a:t>
            </a:r>
            <a:r>
              <a:rPr lang="de-CH" sz="2000" b="1" dirty="0"/>
              <a:t> a simple </a:t>
            </a:r>
            <a:r>
              <a:rPr lang="de-CH" sz="2000" b="1" dirty="0" err="1"/>
              <a:t>stimulation</a:t>
            </a:r>
            <a:r>
              <a:rPr lang="de-CH" sz="2000" b="1" dirty="0"/>
              <a:t> </a:t>
            </a:r>
            <a:r>
              <a:rPr lang="de-CH" sz="2000" b="1" dirty="0" err="1"/>
              <a:t>protocol</a:t>
            </a:r>
            <a:r>
              <a:rPr lang="de-CH" sz="2000" dirty="0"/>
              <a:t>. (A) Half </a:t>
            </a:r>
            <a:r>
              <a:rPr lang="de-CH" sz="2000" dirty="0" err="1"/>
              <a:t>of</a:t>
            </a:r>
            <a:r>
              <a:rPr lang="de-CH" sz="2000" dirty="0"/>
              <a:t> a </a:t>
            </a:r>
            <a:r>
              <a:rPr lang="de-CH" sz="2000" dirty="0" err="1"/>
              <a:t>neuron's</a:t>
            </a:r>
            <a:r>
              <a:rPr lang="de-CH" sz="2000" dirty="0"/>
              <a:t> </a:t>
            </a:r>
            <a:r>
              <a:rPr lang="de-CH" sz="2000" dirty="0" err="1"/>
              <a:t>synapses</a:t>
            </a:r>
            <a:r>
              <a:rPr lang="de-CH" sz="2000" dirty="0"/>
              <a:t> </a:t>
            </a:r>
            <a:r>
              <a:rPr lang="de-CH" sz="2000" dirty="0" err="1"/>
              <a:t>receive</a:t>
            </a:r>
            <a:r>
              <a:rPr lang="de-CH" sz="2000" dirty="0"/>
              <a:t> </a:t>
            </a:r>
            <a:r>
              <a:rPr lang="de-CH" sz="2000" dirty="0" err="1"/>
              <a:t>input</a:t>
            </a:r>
            <a:r>
              <a:rPr lang="de-CH" sz="2000" dirty="0"/>
              <a:t> </a:t>
            </a:r>
            <a:r>
              <a:rPr lang="de-CH" sz="2000" dirty="0" err="1"/>
              <a:t>spikes</a:t>
            </a:r>
            <a:r>
              <a:rPr lang="de-CH" sz="2000" dirty="0"/>
              <a:t>,  </a:t>
            </a:r>
            <a:r>
              <a:rPr lang="de-CH" sz="2000" dirty="0" err="1"/>
              <a:t>while</a:t>
            </a:r>
            <a:r>
              <a:rPr lang="de-CH" sz="2000" dirty="0"/>
              <a:t> a </a:t>
            </a:r>
            <a:r>
              <a:rPr lang="de-CH" sz="2000" dirty="0" err="1"/>
              <a:t>teaching</a:t>
            </a:r>
            <a:r>
              <a:rPr lang="de-CH" sz="2000" dirty="0"/>
              <a:t> </a:t>
            </a:r>
            <a:r>
              <a:rPr lang="de-CH" sz="2000" dirty="0" err="1"/>
              <a:t>spike</a:t>
            </a:r>
            <a:r>
              <a:rPr lang="de-CH" sz="2000" dirty="0"/>
              <a:t> </a:t>
            </a:r>
            <a:r>
              <a:rPr lang="de-CH" sz="2000" dirty="0" err="1"/>
              <a:t>train</a:t>
            </a:r>
            <a:r>
              <a:rPr lang="de-CH" sz="2000" dirty="0"/>
              <a:t> at </a:t>
            </a:r>
            <a:r>
              <a:rPr lang="de-CH" sz="2000" dirty="0" err="1"/>
              <a:t>fixed</a:t>
            </a:r>
            <a:r>
              <a:rPr lang="de-CH" sz="2000" dirty="0"/>
              <a:t> rate </a:t>
            </a:r>
            <a:r>
              <a:rPr lang="de-CH" sz="2000" dirty="0" err="1"/>
              <a:t>is</a:t>
            </a:r>
            <a:r>
              <a:rPr lang="de-CH" sz="2000" dirty="0"/>
              <a:t> </a:t>
            </a:r>
            <a:r>
              <a:rPr lang="de-CH" sz="2000" dirty="0" err="1"/>
              <a:t>delivered</a:t>
            </a:r>
            <a:r>
              <a:rPr lang="de-CH" sz="2000" dirty="0"/>
              <a:t>, The </a:t>
            </a:r>
            <a:r>
              <a:rPr lang="de-CH" sz="2000" dirty="0" err="1"/>
              <a:t>remaining</a:t>
            </a:r>
            <a:r>
              <a:rPr lang="de-CH" sz="2000" dirty="0"/>
              <a:t> </a:t>
            </a:r>
            <a:r>
              <a:rPr lang="de-CH" sz="2000" dirty="0" err="1"/>
              <a:t>synapses</a:t>
            </a:r>
            <a:r>
              <a:rPr lang="de-CH" sz="2000" dirty="0"/>
              <a:t> </a:t>
            </a:r>
            <a:r>
              <a:rPr lang="de-CH" sz="2000" dirty="0" err="1"/>
              <a:t>only</a:t>
            </a:r>
            <a:r>
              <a:rPr lang="de-CH" sz="2000" dirty="0"/>
              <a:t> </a:t>
            </a:r>
            <a:r>
              <a:rPr lang="de-CH" sz="2000" dirty="0" err="1"/>
              <a:t>receive</a:t>
            </a:r>
            <a:r>
              <a:rPr lang="de-CH" sz="2000" dirty="0"/>
              <a:t> </a:t>
            </a:r>
            <a:r>
              <a:rPr lang="de-CH" sz="2000" dirty="0" err="1"/>
              <a:t>background</a:t>
            </a:r>
            <a:r>
              <a:rPr lang="de-CH" sz="2000" dirty="0"/>
              <a:t> </a:t>
            </a:r>
            <a:r>
              <a:rPr lang="de-CH" sz="2000" dirty="0" err="1"/>
              <a:t>input</a:t>
            </a:r>
            <a:r>
              <a:rPr lang="de-CH" sz="2000" dirty="0"/>
              <a:t>. (B) </a:t>
            </a:r>
            <a:r>
              <a:rPr lang="de-CH" sz="2000" dirty="0" err="1"/>
              <a:t>Weight</a:t>
            </a:r>
            <a:r>
              <a:rPr lang="de-CH" sz="2000" dirty="0"/>
              <a:t> </a:t>
            </a:r>
            <a:r>
              <a:rPr lang="de-CH" sz="2000" dirty="0" err="1"/>
              <a:t>change</a:t>
            </a:r>
            <a:r>
              <a:rPr lang="de-CH" sz="2000" dirty="0"/>
              <a:t> </a:t>
            </a:r>
            <a:r>
              <a:rPr lang="de-CH" sz="2000" dirty="0" err="1"/>
              <a:t>of</a:t>
            </a:r>
            <a:r>
              <a:rPr lang="de-CH" sz="2000" dirty="0"/>
              <a:t> </a:t>
            </a:r>
            <a:r>
              <a:rPr lang="de-CH" sz="2000" dirty="0" err="1"/>
              <a:t>stimulated</a:t>
            </a:r>
            <a:r>
              <a:rPr lang="de-CH" sz="2000" dirty="0"/>
              <a:t> </a:t>
            </a:r>
            <a:r>
              <a:rPr lang="de-CH" sz="2000" dirty="0" err="1"/>
              <a:t>weights</a:t>
            </a:r>
            <a:r>
              <a:rPr lang="de-CH" sz="2000" dirty="0"/>
              <a:t> </a:t>
            </a:r>
            <a:r>
              <a:rPr lang="de-CH" sz="2000" dirty="0" err="1"/>
              <a:t>depending</a:t>
            </a:r>
            <a:r>
              <a:rPr lang="de-CH" sz="2000" dirty="0"/>
              <a:t> on initial </a:t>
            </a:r>
            <a:r>
              <a:rPr lang="de-CH" sz="2000" dirty="0" err="1"/>
              <a:t>weight</a:t>
            </a:r>
            <a:r>
              <a:rPr lang="de-CH" sz="2000" dirty="0"/>
              <a:t>.  (C) </a:t>
            </a:r>
            <a:r>
              <a:rPr lang="de-CH" sz="2000" dirty="0" err="1"/>
              <a:t>Weight</a:t>
            </a:r>
            <a:r>
              <a:rPr lang="de-CH" sz="2000" dirty="0"/>
              <a:t> </a:t>
            </a:r>
            <a:r>
              <a:rPr lang="de-CH" sz="2000" dirty="0" err="1"/>
              <a:t>change</a:t>
            </a:r>
            <a:r>
              <a:rPr lang="de-CH" sz="2000" dirty="0"/>
              <a:t> at </a:t>
            </a:r>
            <a:r>
              <a:rPr lang="de-CH" sz="2000" dirty="0" err="1"/>
              <a:t>unstimulated</a:t>
            </a:r>
            <a:r>
              <a:rPr lang="de-CH" sz="2000" dirty="0"/>
              <a:t> </a:t>
            </a:r>
            <a:r>
              <a:rPr lang="de-CH" sz="2000" dirty="0" err="1"/>
              <a:t>synapses</a:t>
            </a:r>
            <a:r>
              <a:rPr lang="de-CH" sz="2000" dirty="0"/>
              <a:t>. (D) </a:t>
            </a:r>
            <a:r>
              <a:rPr lang="de-CH" sz="2000" dirty="0" err="1"/>
              <a:t>Comparison</a:t>
            </a:r>
            <a:r>
              <a:rPr lang="de-CH" sz="2000" dirty="0"/>
              <a:t> </a:t>
            </a:r>
            <a:r>
              <a:rPr lang="de-CH" sz="2000" dirty="0" err="1"/>
              <a:t>of</a:t>
            </a:r>
            <a:r>
              <a:rPr lang="de-CH" sz="2000" dirty="0"/>
              <a:t> (B) and (C) </a:t>
            </a:r>
            <a:r>
              <a:rPr lang="en-US" sz="2000" dirty="0"/>
              <a:t>reveals</a:t>
            </a:r>
            <a:r>
              <a:rPr lang="de-CH" sz="2000" dirty="0"/>
              <a:t> </a:t>
            </a:r>
            <a:r>
              <a:rPr lang="de-CH" sz="2000" dirty="0" err="1"/>
              <a:t>three</a:t>
            </a:r>
            <a:r>
              <a:rPr lang="de-CH" sz="2000" dirty="0"/>
              <a:t> different </a:t>
            </a:r>
            <a:r>
              <a:rPr lang="de-CH" sz="2000" dirty="0" err="1"/>
              <a:t>plasticity</a:t>
            </a:r>
            <a:r>
              <a:rPr lang="de-CH" sz="2000" dirty="0"/>
              <a:t> </a:t>
            </a:r>
            <a:r>
              <a:rPr lang="de-CH" sz="2000" dirty="0" err="1"/>
              <a:t>regimes</a:t>
            </a:r>
            <a:r>
              <a:rPr lang="de-CH" sz="2000" dirty="0"/>
              <a:t>.  In </a:t>
            </a:r>
            <a:r>
              <a:rPr lang="de-CH" sz="2000" dirty="0" err="1"/>
              <a:t>most</a:t>
            </a:r>
            <a:r>
              <a:rPr lang="de-CH" sz="2000" dirty="0"/>
              <a:t> </a:t>
            </a:r>
            <a:r>
              <a:rPr lang="de-CH" sz="2000" dirty="0" err="1"/>
              <a:t>cases</a:t>
            </a:r>
            <a:r>
              <a:rPr lang="de-CH" sz="2000" dirty="0"/>
              <a:t>, </a:t>
            </a:r>
            <a:r>
              <a:rPr lang="de-CH" sz="2000" dirty="0" err="1"/>
              <a:t>homosynaptic</a:t>
            </a:r>
            <a:r>
              <a:rPr lang="de-CH" sz="2000" dirty="0"/>
              <a:t> </a:t>
            </a:r>
            <a:r>
              <a:rPr lang="de-CH" sz="2000" dirty="0" err="1"/>
              <a:t>plasticity</a:t>
            </a:r>
            <a:r>
              <a:rPr lang="de-CH" sz="2000" dirty="0"/>
              <a:t> and </a:t>
            </a:r>
            <a:r>
              <a:rPr lang="de-CH" sz="2000" dirty="0" err="1"/>
              <a:t>heteronsynaptic</a:t>
            </a:r>
            <a:r>
              <a:rPr lang="de-CH" sz="2000" dirty="0"/>
              <a:t> </a:t>
            </a:r>
            <a:r>
              <a:rPr lang="de-CH" sz="2000" dirty="0" err="1"/>
              <a:t>plasticity</a:t>
            </a:r>
            <a:r>
              <a:rPr lang="de-CH" sz="2000" dirty="0"/>
              <a:t> </a:t>
            </a:r>
            <a:r>
              <a:rPr lang="de-CH" sz="2000" dirty="0" err="1"/>
              <a:t>counteract</a:t>
            </a:r>
            <a:r>
              <a:rPr lang="de-CH" sz="2000" dirty="0"/>
              <a:t> </a:t>
            </a:r>
            <a:r>
              <a:rPr lang="de-CH" sz="2000" dirty="0" err="1"/>
              <a:t>each</a:t>
            </a:r>
            <a:r>
              <a:rPr lang="de-CH" sz="2000" dirty="0"/>
              <a:t> </a:t>
            </a:r>
            <a:r>
              <a:rPr lang="de-CH" sz="2000" dirty="0" err="1"/>
              <a:t>other</a:t>
            </a:r>
            <a:r>
              <a:rPr lang="de-CH" sz="2000" dirty="0"/>
              <a:t>. This </a:t>
            </a:r>
            <a:r>
              <a:rPr lang="de-CH" sz="2000" dirty="0" err="1"/>
              <a:t>pattern</a:t>
            </a:r>
            <a:r>
              <a:rPr lang="de-CH" sz="2000" dirty="0"/>
              <a:t> </a:t>
            </a:r>
            <a:r>
              <a:rPr lang="de-CH" sz="2000" dirty="0" err="1"/>
              <a:t>is</a:t>
            </a:r>
            <a:r>
              <a:rPr lang="de-CH" sz="2000" dirty="0"/>
              <a:t> </a:t>
            </a:r>
            <a:r>
              <a:rPr lang="de-CH" sz="2000" dirty="0" err="1"/>
              <a:t>similar</a:t>
            </a:r>
            <a:r>
              <a:rPr lang="de-CH" sz="2000" dirty="0"/>
              <a:t> </a:t>
            </a:r>
            <a:r>
              <a:rPr lang="de-CH" sz="2000" dirty="0" err="1"/>
              <a:t>to</a:t>
            </a:r>
            <a:r>
              <a:rPr lang="de-CH" sz="2000" dirty="0"/>
              <a:t> experimental </a:t>
            </a:r>
            <a:r>
              <a:rPr lang="de-CH" sz="2000" dirty="0" err="1"/>
              <a:t>observations</a:t>
            </a:r>
            <a:r>
              <a:rPr lang="de-CH" sz="2000" dirty="0"/>
              <a:t> [Royer2003]. (E-G) </a:t>
            </a:r>
            <a:r>
              <a:rPr lang="de-CH" sz="2000" dirty="0" err="1"/>
              <a:t>Example</a:t>
            </a:r>
            <a:r>
              <a:rPr lang="de-CH" sz="2000" dirty="0"/>
              <a:t> </a:t>
            </a:r>
            <a:r>
              <a:rPr lang="de-CH" sz="2000" dirty="0" err="1"/>
              <a:t>weight</a:t>
            </a:r>
            <a:r>
              <a:rPr lang="de-CH" sz="2000" dirty="0"/>
              <a:t> </a:t>
            </a:r>
            <a:r>
              <a:rPr lang="de-CH" sz="2000" dirty="0" err="1"/>
              <a:t>traces</a:t>
            </a:r>
            <a:r>
              <a:rPr lang="de-CH" sz="2000" dirty="0"/>
              <a:t> </a:t>
            </a:r>
            <a:r>
              <a:rPr lang="de-CH" sz="2000" dirty="0" err="1"/>
              <a:t>for</a:t>
            </a:r>
            <a:r>
              <a:rPr lang="de-CH" sz="2000" dirty="0"/>
              <a:t> </a:t>
            </a:r>
            <a:r>
              <a:rPr lang="de-CH" sz="2000" dirty="0" err="1"/>
              <a:t>the</a:t>
            </a:r>
            <a:r>
              <a:rPr lang="de-CH" sz="2000" dirty="0"/>
              <a:t> </a:t>
            </a:r>
            <a:r>
              <a:rPr lang="de-CH" sz="2000" dirty="0" err="1"/>
              <a:t>three</a:t>
            </a:r>
            <a:r>
              <a:rPr lang="de-CH" sz="2000" dirty="0"/>
              <a:t> </a:t>
            </a:r>
            <a:r>
              <a:rPr lang="de-CH" sz="2000" dirty="0" err="1"/>
              <a:t>phases</a:t>
            </a:r>
            <a:r>
              <a:rPr lang="de-CH" sz="2000" dirty="0"/>
              <a:t>.</a:t>
            </a:r>
          </a:p>
        </p:txBody>
      </p:sp>
      <p:sp>
        <p:nvSpPr>
          <p:cNvPr id="225" name="Textfeld 224">
            <a:extLst>
              <a:ext uri="{FF2B5EF4-FFF2-40B4-BE49-F238E27FC236}">
                <a16:creationId xmlns:a16="http://schemas.microsoft.com/office/drawing/2014/main" id="{4EC0AD08-B6DD-4481-8AFF-09AF072B3F3E}"/>
              </a:ext>
            </a:extLst>
          </p:cNvPr>
          <p:cNvSpPr txBox="1"/>
          <p:nvPr/>
        </p:nvSpPr>
        <p:spPr>
          <a:xfrm>
            <a:off x="28800000" y="9420322"/>
            <a:ext cx="12600000" cy="1938992"/>
          </a:xfrm>
          <a:prstGeom prst="rect">
            <a:avLst/>
          </a:prstGeom>
          <a:noFill/>
        </p:spPr>
        <p:txBody>
          <a:bodyPr wrap="square" rtlCol="0">
            <a:spAutoFit/>
          </a:bodyPr>
          <a:lstStyle/>
          <a:p>
            <a:pPr algn="just"/>
            <a:r>
              <a:rPr lang="de-CH" sz="2000" b="1" dirty="0" err="1"/>
              <a:t>Dendritic</a:t>
            </a:r>
            <a:r>
              <a:rPr lang="de-CH" sz="2000" b="1" dirty="0"/>
              <a:t> </a:t>
            </a:r>
            <a:r>
              <a:rPr lang="de-CH" sz="2000" b="1" dirty="0" err="1"/>
              <a:t>amplitude</a:t>
            </a:r>
            <a:r>
              <a:rPr lang="de-CH" sz="2000" b="1" dirty="0"/>
              <a:t> </a:t>
            </a:r>
            <a:r>
              <a:rPr lang="de-CH" sz="2000" b="1" dirty="0" err="1"/>
              <a:t>changes</a:t>
            </a:r>
            <a:r>
              <a:rPr lang="de-CH" sz="2000" b="1" dirty="0"/>
              <a:t> </a:t>
            </a:r>
            <a:r>
              <a:rPr lang="de-CH" sz="2000" b="1" dirty="0" err="1"/>
              <a:t>under</a:t>
            </a:r>
            <a:r>
              <a:rPr lang="de-CH" sz="2000" b="1" dirty="0"/>
              <a:t> </a:t>
            </a:r>
            <a:r>
              <a:rPr lang="de-CH" sz="2000" b="1" dirty="0" err="1"/>
              <a:t>the</a:t>
            </a:r>
            <a:r>
              <a:rPr lang="de-CH" sz="2000" b="1" dirty="0"/>
              <a:t> </a:t>
            </a:r>
            <a:r>
              <a:rPr lang="de-CH" sz="2000" b="1" dirty="0" err="1"/>
              <a:t>assumption</a:t>
            </a:r>
            <a:r>
              <a:rPr lang="de-CH" sz="2000" b="1" dirty="0"/>
              <a:t> </a:t>
            </a:r>
            <a:r>
              <a:rPr lang="de-CH" sz="2000" b="1" dirty="0" err="1"/>
              <a:t>of</a:t>
            </a:r>
            <a:r>
              <a:rPr lang="de-CH" sz="2000" b="1" dirty="0"/>
              <a:t> linear </a:t>
            </a:r>
            <a:r>
              <a:rPr lang="de-CH" sz="2000" b="1" dirty="0" err="1"/>
              <a:t>attenuation</a:t>
            </a:r>
            <a:r>
              <a:rPr lang="de-CH" sz="2000" b="1" dirty="0"/>
              <a:t> </a:t>
            </a:r>
            <a:r>
              <a:rPr lang="de-CH" sz="2000" b="1" dirty="0" err="1"/>
              <a:t>of</a:t>
            </a:r>
            <a:r>
              <a:rPr lang="de-CH" sz="2000" b="1" dirty="0"/>
              <a:t> </a:t>
            </a:r>
            <a:r>
              <a:rPr lang="de-CH" sz="2000" b="1" dirty="0" err="1"/>
              <a:t>voltages</a:t>
            </a:r>
            <a:r>
              <a:rPr lang="de-CH" sz="2000" b="1" dirty="0"/>
              <a:t> </a:t>
            </a:r>
            <a:r>
              <a:rPr lang="de-CH" sz="2000" b="1" dirty="0" err="1"/>
              <a:t>along</a:t>
            </a:r>
            <a:r>
              <a:rPr lang="de-CH" sz="2000" b="1" dirty="0"/>
              <a:t> </a:t>
            </a:r>
            <a:r>
              <a:rPr lang="de-CH" sz="2000" b="1" dirty="0" err="1"/>
              <a:t>the</a:t>
            </a:r>
            <a:r>
              <a:rPr lang="de-CH" sz="2000" b="1" dirty="0"/>
              <a:t> </a:t>
            </a:r>
            <a:r>
              <a:rPr lang="de-CH" sz="2000" b="1" dirty="0" err="1"/>
              <a:t>dendritic</a:t>
            </a:r>
            <a:r>
              <a:rPr lang="de-CH" sz="2000" b="1" dirty="0"/>
              <a:t> </a:t>
            </a:r>
            <a:r>
              <a:rPr lang="de-CH" sz="2000" b="1" dirty="0" err="1"/>
              <a:t>tree</a:t>
            </a:r>
            <a:r>
              <a:rPr lang="de-CH" sz="2000" b="1" dirty="0"/>
              <a:t>.            </a:t>
            </a:r>
            <a:r>
              <a:rPr lang="de-CH" sz="2000" dirty="0"/>
              <a:t>Schema: </a:t>
            </a:r>
            <a:r>
              <a:rPr lang="de-CH" sz="2000" dirty="0" err="1"/>
              <a:t>Synapses</a:t>
            </a:r>
            <a:r>
              <a:rPr lang="de-CH" sz="2000" dirty="0"/>
              <a:t> in distal </a:t>
            </a:r>
            <a:r>
              <a:rPr lang="de-CH" sz="2000" dirty="0" err="1"/>
              <a:t>dendrites</a:t>
            </a:r>
            <a:r>
              <a:rPr lang="de-CH" sz="2000" dirty="0"/>
              <a:t> </a:t>
            </a:r>
            <a:r>
              <a:rPr lang="de-CH" sz="2000" dirty="0" err="1"/>
              <a:t>that</a:t>
            </a:r>
            <a:r>
              <a:rPr lang="de-CH" sz="2000" dirty="0"/>
              <a:t> </a:t>
            </a:r>
            <a:r>
              <a:rPr lang="de-CH" sz="2000" dirty="0" err="1"/>
              <a:t>are</a:t>
            </a:r>
            <a:r>
              <a:rPr lang="de-CH" sz="2000" dirty="0"/>
              <a:t> </a:t>
            </a:r>
            <a:r>
              <a:rPr lang="de-CH" sz="2000" dirty="0" err="1"/>
              <a:t>functionally</a:t>
            </a:r>
            <a:r>
              <a:rPr lang="de-CH" sz="2000" dirty="0"/>
              <a:t> </a:t>
            </a:r>
            <a:r>
              <a:rPr lang="de-CH" sz="2000" dirty="0" err="1"/>
              <a:t>equivalent</a:t>
            </a:r>
            <a:r>
              <a:rPr lang="de-CH" sz="2000" dirty="0"/>
              <a:t> </a:t>
            </a:r>
            <a:r>
              <a:rPr lang="de-CH" sz="2000" dirty="0" err="1"/>
              <a:t>to</a:t>
            </a:r>
            <a:r>
              <a:rPr lang="de-CH" sz="2000" dirty="0"/>
              <a:t> a proximal </a:t>
            </a:r>
            <a:r>
              <a:rPr lang="de-CH" sz="2000" dirty="0" err="1"/>
              <a:t>synapse</a:t>
            </a:r>
            <a:r>
              <a:rPr lang="de-CH" sz="2000" dirty="0"/>
              <a:t> in </a:t>
            </a:r>
            <a:r>
              <a:rPr lang="de-CH" sz="2000" dirty="0" err="1"/>
              <a:t>terms</a:t>
            </a:r>
            <a:r>
              <a:rPr lang="de-CH" sz="2000" dirty="0"/>
              <a:t> </a:t>
            </a:r>
            <a:r>
              <a:rPr lang="de-CH" sz="2000" dirty="0" err="1"/>
              <a:t>of</a:t>
            </a:r>
            <a:r>
              <a:rPr lang="de-CH" sz="2000" dirty="0"/>
              <a:t> </a:t>
            </a:r>
            <a:r>
              <a:rPr lang="de-CH" sz="2000" dirty="0" err="1"/>
              <a:t>the</a:t>
            </a:r>
            <a:r>
              <a:rPr lang="de-CH" sz="2000" dirty="0"/>
              <a:t> </a:t>
            </a:r>
            <a:r>
              <a:rPr lang="de-CH" sz="2000" dirty="0" err="1"/>
              <a:t>evoked</a:t>
            </a:r>
            <a:r>
              <a:rPr lang="de-CH" sz="2000" dirty="0"/>
              <a:t> PSP </a:t>
            </a:r>
            <a:r>
              <a:rPr lang="de-CH" sz="2000" dirty="0" err="1"/>
              <a:t>amplitude</a:t>
            </a:r>
            <a:r>
              <a:rPr lang="de-CH" sz="2000" dirty="0"/>
              <a:t> at </a:t>
            </a:r>
            <a:r>
              <a:rPr lang="de-CH" sz="2000" dirty="0" err="1"/>
              <a:t>the</a:t>
            </a:r>
            <a:r>
              <a:rPr lang="de-CH" sz="2000" dirty="0"/>
              <a:t> </a:t>
            </a:r>
            <a:r>
              <a:rPr lang="de-CH" sz="2000" dirty="0" err="1"/>
              <a:t>soma</a:t>
            </a:r>
            <a:r>
              <a:rPr lang="de-CH" sz="2000" dirty="0"/>
              <a:t> </a:t>
            </a:r>
            <a:r>
              <a:rPr lang="de-CH" sz="2000" dirty="0" err="1"/>
              <a:t>are</a:t>
            </a:r>
            <a:r>
              <a:rPr lang="de-CH" sz="2000" dirty="0"/>
              <a:t> </a:t>
            </a:r>
            <a:r>
              <a:rPr lang="de-CH" sz="2000" dirty="0" err="1"/>
              <a:t>adapted</a:t>
            </a:r>
            <a:r>
              <a:rPr lang="de-CH" sz="2000" dirty="0"/>
              <a:t> </a:t>
            </a:r>
            <a:r>
              <a:rPr lang="de-CH" sz="2000" dirty="0" err="1"/>
              <a:t>more</a:t>
            </a:r>
            <a:r>
              <a:rPr lang="de-CH" sz="2000" dirty="0"/>
              <a:t> </a:t>
            </a:r>
            <a:r>
              <a:rPr lang="de-CH" sz="2000" dirty="0" err="1"/>
              <a:t>strongly</a:t>
            </a:r>
            <a:r>
              <a:rPr lang="de-CH" sz="2000" dirty="0"/>
              <a:t>. This </a:t>
            </a:r>
            <a:r>
              <a:rPr lang="de-CH" sz="2000" dirty="0" err="1"/>
              <a:t>reminds</a:t>
            </a:r>
            <a:r>
              <a:rPr lang="de-CH" sz="2000" dirty="0"/>
              <a:t> </a:t>
            </a:r>
            <a:r>
              <a:rPr lang="de-CH" sz="2000" dirty="0" err="1"/>
              <a:t>of</a:t>
            </a:r>
            <a:r>
              <a:rPr lang="de-CH" sz="2000" dirty="0"/>
              <a:t> </a:t>
            </a:r>
            <a:r>
              <a:rPr lang="de-CH" sz="2000" dirty="0" err="1"/>
              <a:t>the</a:t>
            </a:r>
            <a:r>
              <a:rPr lang="de-CH" sz="2000" dirty="0"/>
              <a:t> </a:t>
            </a:r>
            <a:r>
              <a:rPr lang="de-CH" sz="2000" dirty="0" err="1"/>
              <a:t>phenomenon</a:t>
            </a:r>
            <a:r>
              <a:rPr lang="de-CH" sz="2000" dirty="0"/>
              <a:t> </a:t>
            </a:r>
            <a:r>
              <a:rPr lang="de-CH" sz="2000" dirty="0" err="1"/>
              <a:t>of</a:t>
            </a:r>
            <a:r>
              <a:rPr lang="de-CH" sz="2000" dirty="0"/>
              <a:t> </a:t>
            </a:r>
            <a:r>
              <a:rPr lang="de-CH" sz="2000" dirty="0" err="1"/>
              <a:t>dendritic</a:t>
            </a:r>
            <a:r>
              <a:rPr lang="de-CH" sz="2000" dirty="0"/>
              <a:t> </a:t>
            </a:r>
            <a:r>
              <a:rPr lang="de-CH" sz="2000" dirty="0" err="1"/>
              <a:t>democracy</a:t>
            </a:r>
            <a:r>
              <a:rPr lang="de-CH" sz="2000" dirty="0"/>
              <a:t> [Magee2000], but </a:t>
            </a:r>
            <a:r>
              <a:rPr lang="de-CH" sz="2000" dirty="0" err="1"/>
              <a:t>may</a:t>
            </a:r>
            <a:r>
              <a:rPr lang="de-CH" sz="2000" dirty="0"/>
              <a:t> </a:t>
            </a:r>
            <a:r>
              <a:rPr lang="de-CH" sz="2000" dirty="0" err="1"/>
              <a:t>exist</a:t>
            </a:r>
            <a:r>
              <a:rPr lang="de-CH" sz="2000" dirty="0"/>
              <a:t> </a:t>
            </a:r>
            <a:r>
              <a:rPr lang="de-CH" sz="2000" dirty="0" err="1"/>
              <a:t>independently</a:t>
            </a:r>
            <a:r>
              <a:rPr lang="de-CH" sz="2000" dirty="0"/>
              <a:t> </a:t>
            </a:r>
            <a:r>
              <a:rPr lang="de-CH" sz="2000" dirty="0" err="1"/>
              <a:t>from</a:t>
            </a:r>
            <a:r>
              <a:rPr lang="de-CH" sz="2000" dirty="0"/>
              <a:t> </a:t>
            </a:r>
            <a:r>
              <a:rPr lang="de-CH" sz="2000" dirty="0" err="1"/>
              <a:t>the</a:t>
            </a:r>
            <a:r>
              <a:rPr lang="de-CH" sz="2000" dirty="0"/>
              <a:t> </a:t>
            </a:r>
            <a:r>
              <a:rPr lang="de-CH" sz="2000" dirty="0" err="1"/>
              <a:t>latter</a:t>
            </a:r>
            <a:r>
              <a:rPr lang="de-CH" sz="2000" dirty="0"/>
              <a:t>. (A) </a:t>
            </a:r>
            <a:r>
              <a:rPr lang="de-CH" sz="2000" dirty="0" err="1"/>
              <a:t>Example</a:t>
            </a:r>
            <a:r>
              <a:rPr lang="de-CH" sz="2000" dirty="0"/>
              <a:t> </a:t>
            </a:r>
            <a:r>
              <a:rPr lang="de-CH" sz="2000" dirty="0" err="1"/>
              <a:t>weight</a:t>
            </a:r>
            <a:r>
              <a:rPr lang="de-CH" sz="2000" dirty="0"/>
              <a:t> </a:t>
            </a:r>
            <a:r>
              <a:rPr lang="de-CH" sz="2000" dirty="0" err="1"/>
              <a:t>traces</a:t>
            </a:r>
            <a:r>
              <a:rPr lang="de-CH" sz="2000" dirty="0"/>
              <a:t> </a:t>
            </a:r>
            <a:r>
              <a:rPr lang="de-CH" sz="2000" dirty="0" err="1"/>
              <a:t>for</a:t>
            </a:r>
            <a:r>
              <a:rPr lang="de-CH" sz="2000" dirty="0"/>
              <a:t> </a:t>
            </a:r>
            <a:r>
              <a:rPr lang="de-CH" sz="2000" dirty="0" err="1"/>
              <a:t>functionally</a:t>
            </a:r>
            <a:r>
              <a:rPr lang="de-CH" sz="2000" dirty="0"/>
              <a:t> </a:t>
            </a:r>
            <a:r>
              <a:rPr lang="de-CH" sz="2000" dirty="0" err="1"/>
              <a:t>equivalent</a:t>
            </a:r>
            <a:r>
              <a:rPr lang="de-CH" sz="2000" dirty="0"/>
              <a:t> </a:t>
            </a:r>
            <a:r>
              <a:rPr lang="de-CH" sz="2000" dirty="0" err="1"/>
              <a:t>synapses</a:t>
            </a:r>
            <a:r>
              <a:rPr lang="de-CH" sz="2000" dirty="0"/>
              <a:t> at different </a:t>
            </a:r>
            <a:r>
              <a:rPr lang="de-CH" sz="2000" dirty="0" err="1"/>
              <a:t>positions</a:t>
            </a:r>
            <a:r>
              <a:rPr lang="de-CH" sz="2000" dirty="0"/>
              <a:t> </a:t>
            </a:r>
            <a:r>
              <a:rPr lang="de-CH" sz="2000" dirty="0" err="1"/>
              <a:t>from</a:t>
            </a:r>
            <a:r>
              <a:rPr lang="de-CH" sz="2000" dirty="0"/>
              <a:t> </a:t>
            </a:r>
            <a:r>
              <a:rPr lang="de-CH" sz="2000" dirty="0" err="1"/>
              <a:t>soma</a:t>
            </a:r>
            <a:r>
              <a:rPr lang="de-CH" sz="2000" dirty="0"/>
              <a:t>, </a:t>
            </a:r>
            <a:r>
              <a:rPr lang="de-CH" sz="2000" dirty="0" err="1"/>
              <a:t>under</a:t>
            </a:r>
            <a:r>
              <a:rPr lang="de-CH" sz="2000" dirty="0"/>
              <a:t> </a:t>
            </a:r>
            <a:r>
              <a:rPr lang="de-CH" sz="2000" dirty="0" err="1"/>
              <a:t>the</a:t>
            </a:r>
            <a:r>
              <a:rPr lang="de-CH" sz="2000" dirty="0"/>
              <a:t> </a:t>
            </a:r>
            <a:r>
              <a:rPr lang="de-CH" sz="2000" dirty="0" err="1"/>
              <a:t>assumption</a:t>
            </a:r>
            <a:r>
              <a:rPr lang="de-CH" sz="2000" dirty="0"/>
              <a:t> </a:t>
            </a:r>
            <a:r>
              <a:rPr lang="de-CH" sz="2000" dirty="0" err="1"/>
              <a:t>of</a:t>
            </a:r>
            <a:r>
              <a:rPr lang="de-CH" sz="2000" dirty="0"/>
              <a:t> linear </a:t>
            </a:r>
            <a:r>
              <a:rPr lang="de-CH" sz="2000" dirty="0" err="1"/>
              <a:t>attenuation</a:t>
            </a:r>
            <a:r>
              <a:rPr lang="de-CH" sz="2000" dirty="0"/>
              <a:t> </a:t>
            </a:r>
            <a:r>
              <a:rPr lang="de-CH" sz="2000" dirty="0" err="1"/>
              <a:t>along</a:t>
            </a:r>
            <a:r>
              <a:rPr lang="de-CH" sz="2000" dirty="0"/>
              <a:t> </a:t>
            </a:r>
            <a:r>
              <a:rPr lang="de-CH" sz="2000" dirty="0" err="1"/>
              <a:t>the</a:t>
            </a:r>
            <a:r>
              <a:rPr lang="de-CH" sz="2000" dirty="0"/>
              <a:t> </a:t>
            </a:r>
            <a:r>
              <a:rPr lang="de-CH" sz="2000" dirty="0" err="1"/>
              <a:t>dendritic</a:t>
            </a:r>
            <a:r>
              <a:rPr lang="de-CH" sz="2000" dirty="0"/>
              <a:t> </a:t>
            </a:r>
            <a:r>
              <a:rPr lang="de-CH" sz="2000" dirty="0" err="1"/>
              <a:t>tree</a:t>
            </a:r>
            <a:r>
              <a:rPr lang="de-CH" sz="2000" dirty="0"/>
              <a:t>. (B) Change in PSP </a:t>
            </a:r>
            <a:r>
              <a:rPr lang="de-CH" sz="2000" dirty="0" err="1"/>
              <a:t>amplitude</a:t>
            </a:r>
            <a:r>
              <a:rPr lang="de-CH" sz="2000" dirty="0"/>
              <a:t> </a:t>
            </a:r>
            <a:r>
              <a:rPr lang="de-CH" sz="2000" dirty="0" err="1"/>
              <a:t>as</a:t>
            </a:r>
            <a:r>
              <a:rPr lang="de-CH" sz="2000" dirty="0"/>
              <a:t> a </a:t>
            </a:r>
            <a:r>
              <a:rPr lang="de-CH" sz="2000" dirty="0" err="1"/>
              <a:t>function</a:t>
            </a:r>
            <a:r>
              <a:rPr lang="de-CH" sz="2000" dirty="0"/>
              <a:t> </a:t>
            </a:r>
            <a:r>
              <a:rPr lang="de-CH" sz="2000" dirty="0" err="1"/>
              <a:t>of</a:t>
            </a:r>
            <a:r>
              <a:rPr lang="de-CH" sz="2000" dirty="0"/>
              <a:t> </a:t>
            </a:r>
            <a:r>
              <a:rPr lang="de-CH" sz="2000" dirty="0" err="1"/>
              <a:t>distance</a:t>
            </a:r>
            <a:r>
              <a:rPr lang="de-CH" sz="2000" dirty="0"/>
              <a:t> </a:t>
            </a:r>
            <a:r>
              <a:rPr lang="de-CH" sz="2000" dirty="0" err="1"/>
              <a:t>from</a:t>
            </a:r>
            <a:r>
              <a:rPr lang="de-CH" sz="2000" dirty="0"/>
              <a:t> </a:t>
            </a:r>
            <a:r>
              <a:rPr lang="de-CH" sz="2000" dirty="0" err="1"/>
              <a:t>the</a:t>
            </a:r>
            <a:r>
              <a:rPr lang="de-CH" sz="2000" dirty="0"/>
              <a:t> </a:t>
            </a:r>
            <a:r>
              <a:rPr lang="de-CH" sz="2000" dirty="0" err="1"/>
              <a:t>soma</a:t>
            </a:r>
            <a:r>
              <a:rPr lang="de-CH" sz="2000" dirty="0"/>
              <a:t>.</a:t>
            </a:r>
          </a:p>
        </p:txBody>
      </p:sp>
      <p:sp>
        <p:nvSpPr>
          <p:cNvPr id="229" name="Textfeld 228">
            <a:extLst>
              <a:ext uri="{FF2B5EF4-FFF2-40B4-BE49-F238E27FC236}">
                <a16:creationId xmlns:a16="http://schemas.microsoft.com/office/drawing/2014/main" id="{D07A6B49-01B0-4035-93B3-3457101A7D95}"/>
              </a:ext>
            </a:extLst>
          </p:cNvPr>
          <p:cNvSpPr txBox="1"/>
          <p:nvPr/>
        </p:nvSpPr>
        <p:spPr>
          <a:xfrm>
            <a:off x="28800000" y="28451743"/>
            <a:ext cx="12600000" cy="1323439"/>
          </a:xfrm>
          <a:prstGeom prst="rect">
            <a:avLst/>
          </a:prstGeom>
          <a:noFill/>
        </p:spPr>
        <p:txBody>
          <a:bodyPr wrap="square" rtlCol="0">
            <a:spAutoFit/>
          </a:bodyPr>
          <a:lstStyle/>
          <a:p>
            <a:pPr algn="just"/>
            <a:r>
              <a:rPr lang="en-US" sz="2000" b="1" dirty="0"/>
              <a:t>Learning rate scaling proportional to inverse variance of the unweighted postsynaptic potentials (USP</a:t>
            </a:r>
            <a:r>
              <a:rPr lang="en-US" sz="2000" dirty="0"/>
              <a:t>).  (A) USP variance was varied while USP mean was kept fixed. The change in variance was evoked either by a change in input rate or by varying the time constant of the synaptic kernel . (B) Weight traces for the different cases in (A). (C) Weight change as a function of USP variance.</a:t>
            </a:r>
          </a:p>
        </p:txBody>
      </p:sp>
      <p:sp>
        <p:nvSpPr>
          <p:cNvPr id="232" name="Textfeld 231">
            <a:extLst>
              <a:ext uri="{FF2B5EF4-FFF2-40B4-BE49-F238E27FC236}">
                <a16:creationId xmlns:a16="http://schemas.microsoft.com/office/drawing/2014/main" id="{08F0510D-EE47-4ED9-A030-95435071CE8E}"/>
              </a:ext>
            </a:extLst>
          </p:cNvPr>
          <p:cNvSpPr txBox="1"/>
          <p:nvPr/>
        </p:nvSpPr>
        <p:spPr>
          <a:xfrm>
            <a:off x="14935638" y="23890040"/>
            <a:ext cx="12600000" cy="2862322"/>
          </a:xfrm>
          <a:prstGeom prst="rect">
            <a:avLst/>
          </a:prstGeom>
          <a:noFill/>
        </p:spPr>
        <p:txBody>
          <a:bodyPr wrap="square" rtlCol="0">
            <a:spAutoFit/>
          </a:bodyPr>
          <a:lstStyle/>
          <a:p>
            <a:pPr algn="just"/>
            <a:r>
              <a:rPr lang="de-CH" sz="2000" b="1" dirty="0" err="1"/>
              <a:t>Comparison</a:t>
            </a:r>
            <a:r>
              <a:rPr lang="de-CH" sz="2000" b="1" dirty="0"/>
              <a:t> </a:t>
            </a:r>
            <a:r>
              <a:rPr lang="de-CH" sz="2000" b="1" dirty="0" err="1"/>
              <a:t>of</a:t>
            </a:r>
            <a:r>
              <a:rPr lang="de-CH" sz="2000" b="1" dirty="0"/>
              <a:t> </a:t>
            </a:r>
            <a:r>
              <a:rPr lang="de-CH" sz="2000" b="1" dirty="0" err="1"/>
              <a:t>natural</a:t>
            </a:r>
            <a:r>
              <a:rPr lang="de-CH" sz="2000" b="1" dirty="0"/>
              <a:t> </a:t>
            </a:r>
            <a:r>
              <a:rPr lang="de-CH" sz="2000" b="1" dirty="0" err="1"/>
              <a:t>gradient</a:t>
            </a:r>
            <a:r>
              <a:rPr lang="de-CH" sz="2000" b="1" dirty="0"/>
              <a:t> </a:t>
            </a:r>
            <a:r>
              <a:rPr lang="de-CH" sz="2000" b="1" dirty="0" err="1"/>
              <a:t>descent</a:t>
            </a:r>
            <a:r>
              <a:rPr lang="de-CH" sz="2000" b="1" dirty="0"/>
              <a:t> and </a:t>
            </a:r>
            <a:r>
              <a:rPr lang="de-CH" sz="2000" b="1" dirty="0" err="1"/>
              <a:t>standard</a:t>
            </a:r>
            <a:r>
              <a:rPr lang="de-CH" sz="2000" b="1" dirty="0"/>
              <a:t> </a:t>
            </a:r>
            <a:r>
              <a:rPr lang="de-CH" sz="2000" b="1" dirty="0" err="1"/>
              <a:t>gradient</a:t>
            </a:r>
            <a:r>
              <a:rPr lang="de-CH" sz="2000" b="1" dirty="0"/>
              <a:t> </a:t>
            </a:r>
            <a:r>
              <a:rPr lang="de-CH" sz="2000" b="1" dirty="0" err="1"/>
              <a:t>descent</a:t>
            </a:r>
            <a:r>
              <a:rPr lang="de-CH" sz="2000" b="1" dirty="0"/>
              <a:t> in a </a:t>
            </a:r>
            <a:r>
              <a:rPr lang="de-CH" sz="2000" b="1" dirty="0" err="1"/>
              <a:t>supervised</a:t>
            </a:r>
            <a:r>
              <a:rPr lang="de-CH" sz="2000" b="1" dirty="0"/>
              <a:t> </a:t>
            </a:r>
            <a:r>
              <a:rPr lang="de-CH" sz="2000" b="1" dirty="0" err="1"/>
              <a:t>learning</a:t>
            </a:r>
            <a:r>
              <a:rPr lang="de-CH" sz="2000" b="1" dirty="0"/>
              <a:t> </a:t>
            </a:r>
            <a:r>
              <a:rPr lang="de-CH" sz="2000" b="1" dirty="0" err="1"/>
              <a:t>task</a:t>
            </a:r>
            <a:r>
              <a:rPr lang="de-CH" sz="2000" dirty="0"/>
              <a:t>. (A) A </a:t>
            </a:r>
            <a:r>
              <a:rPr lang="de-CH" sz="2000" dirty="0" err="1"/>
              <a:t>neuron</a:t>
            </a:r>
            <a:r>
              <a:rPr lang="de-CH" sz="2000" dirty="0"/>
              <a:t> </a:t>
            </a:r>
            <a:r>
              <a:rPr lang="de-CH" sz="2000" dirty="0" err="1"/>
              <a:t>had</a:t>
            </a:r>
            <a:r>
              <a:rPr lang="de-CH" sz="2000" dirty="0"/>
              <a:t> </a:t>
            </a:r>
            <a:r>
              <a:rPr lang="de-CH" sz="2000" dirty="0" err="1"/>
              <a:t>to</a:t>
            </a:r>
            <a:r>
              <a:rPr lang="de-CH" sz="2000" dirty="0"/>
              <a:t> </a:t>
            </a:r>
            <a:r>
              <a:rPr lang="de-CH" sz="2000" dirty="0" err="1"/>
              <a:t>learn</a:t>
            </a:r>
            <a:r>
              <a:rPr lang="de-CH" sz="2000" dirty="0"/>
              <a:t> </a:t>
            </a:r>
            <a:r>
              <a:rPr lang="de-CH" sz="2000" dirty="0" err="1"/>
              <a:t>to</a:t>
            </a:r>
            <a:r>
              <a:rPr lang="de-CH" sz="2000" dirty="0"/>
              <a:t> </a:t>
            </a:r>
            <a:r>
              <a:rPr lang="de-CH" sz="2000" dirty="0" err="1"/>
              <a:t>respond</a:t>
            </a:r>
            <a:r>
              <a:rPr lang="de-CH" sz="2000" dirty="0"/>
              <a:t> </a:t>
            </a:r>
            <a:r>
              <a:rPr lang="de-CH" sz="2000" dirty="0" err="1"/>
              <a:t>to</a:t>
            </a:r>
            <a:r>
              <a:rPr lang="de-CH" sz="2000" dirty="0"/>
              <a:t> </a:t>
            </a:r>
            <a:r>
              <a:rPr lang="de-CH" sz="2000" dirty="0" err="1"/>
              <a:t>incoming</a:t>
            </a:r>
            <a:r>
              <a:rPr lang="de-CH" sz="2000" dirty="0"/>
              <a:t> </a:t>
            </a:r>
            <a:r>
              <a:rPr lang="de-CH" sz="2000" dirty="0" err="1"/>
              <a:t>spike</a:t>
            </a:r>
            <a:r>
              <a:rPr lang="de-CH" sz="2000" dirty="0"/>
              <a:t> </a:t>
            </a:r>
            <a:r>
              <a:rPr lang="de-CH" sz="2000" dirty="0" err="1"/>
              <a:t>trains</a:t>
            </a:r>
            <a:r>
              <a:rPr lang="de-CH" sz="2000" dirty="0"/>
              <a:t> </a:t>
            </a:r>
            <a:r>
              <a:rPr lang="de-CH" sz="2000" dirty="0" err="1"/>
              <a:t>by</a:t>
            </a:r>
            <a:r>
              <a:rPr lang="de-CH" sz="2000" dirty="0"/>
              <a:t> </a:t>
            </a:r>
            <a:r>
              <a:rPr lang="de-CH" sz="2000" dirty="0" err="1"/>
              <a:t>firing</a:t>
            </a:r>
            <a:r>
              <a:rPr lang="de-CH" sz="2000" dirty="0"/>
              <a:t> </a:t>
            </a:r>
            <a:r>
              <a:rPr lang="de-CH" sz="2000" dirty="0" err="1"/>
              <a:t>according</a:t>
            </a:r>
            <a:r>
              <a:rPr lang="de-CH" sz="2000" dirty="0"/>
              <a:t> </a:t>
            </a:r>
            <a:r>
              <a:rPr lang="de-CH" sz="2000" dirty="0" err="1"/>
              <a:t>to</a:t>
            </a:r>
            <a:r>
              <a:rPr lang="de-CH" sz="2000" dirty="0"/>
              <a:t> a </a:t>
            </a:r>
            <a:r>
              <a:rPr lang="de-CH" sz="2000" dirty="0" err="1"/>
              <a:t>target</a:t>
            </a:r>
            <a:r>
              <a:rPr lang="de-CH" sz="2000" dirty="0"/>
              <a:t> </a:t>
            </a:r>
            <a:r>
              <a:rPr lang="de-CH" sz="2000" dirty="0" err="1"/>
              <a:t>distribution</a:t>
            </a:r>
            <a:r>
              <a:rPr lang="de-CH" sz="2000" dirty="0"/>
              <a:t> </a:t>
            </a:r>
            <a:r>
              <a:rPr lang="de-CH" sz="2000" dirty="0" err="1"/>
              <a:t>delivered</a:t>
            </a:r>
            <a:r>
              <a:rPr lang="de-CH" sz="2000" dirty="0"/>
              <a:t> via </a:t>
            </a:r>
            <a:r>
              <a:rPr lang="de-CH" sz="2000" dirty="0" err="1"/>
              <a:t>teacher</a:t>
            </a:r>
            <a:r>
              <a:rPr lang="de-CH" sz="2000" dirty="0"/>
              <a:t> </a:t>
            </a:r>
            <a:r>
              <a:rPr lang="de-CH" sz="2000" dirty="0" err="1"/>
              <a:t>spikes</a:t>
            </a:r>
            <a:r>
              <a:rPr lang="de-CH" sz="2000" dirty="0"/>
              <a:t>. Input </a:t>
            </a:r>
            <a:r>
              <a:rPr lang="de-CH" sz="2000" dirty="0" err="1"/>
              <a:t>afferents</a:t>
            </a:r>
            <a:r>
              <a:rPr lang="de-CH" sz="2000" dirty="0"/>
              <a:t> </a:t>
            </a:r>
            <a:r>
              <a:rPr lang="de-CH" sz="2000" dirty="0" err="1"/>
              <a:t>were</a:t>
            </a:r>
            <a:r>
              <a:rPr lang="de-CH" sz="2000" dirty="0"/>
              <a:t> </a:t>
            </a:r>
            <a:r>
              <a:rPr lang="de-CH" sz="2000" dirty="0" err="1"/>
              <a:t>divided</a:t>
            </a:r>
            <a:r>
              <a:rPr lang="de-CH" sz="2000" dirty="0"/>
              <a:t> </a:t>
            </a:r>
            <a:r>
              <a:rPr lang="de-CH" sz="2000" dirty="0" err="1"/>
              <a:t>into</a:t>
            </a:r>
            <a:r>
              <a:rPr lang="de-CH" sz="2000" dirty="0"/>
              <a:t> </a:t>
            </a:r>
            <a:r>
              <a:rPr lang="de-CH" sz="2000" dirty="0" err="1"/>
              <a:t>two</a:t>
            </a:r>
            <a:r>
              <a:rPr lang="de-CH" sz="2000" dirty="0"/>
              <a:t> </a:t>
            </a:r>
            <a:r>
              <a:rPr lang="de-CH" sz="2000" dirty="0" err="1"/>
              <a:t>groups</a:t>
            </a:r>
            <a:r>
              <a:rPr lang="de-CH" sz="2000" dirty="0"/>
              <a:t>, </a:t>
            </a:r>
            <a:r>
              <a:rPr lang="de-CH" sz="2000" dirty="0" err="1"/>
              <a:t>one</a:t>
            </a:r>
            <a:r>
              <a:rPr lang="de-CH" sz="2000" dirty="0"/>
              <a:t> </a:t>
            </a:r>
            <a:r>
              <a:rPr lang="de-CH" sz="2000" dirty="0" err="1"/>
              <a:t>firing</a:t>
            </a:r>
            <a:r>
              <a:rPr lang="de-CH" sz="2000" dirty="0"/>
              <a:t> at high and </a:t>
            </a:r>
            <a:r>
              <a:rPr lang="de-CH" sz="2000" dirty="0" err="1"/>
              <a:t>the</a:t>
            </a:r>
            <a:r>
              <a:rPr lang="de-CH" sz="2000" dirty="0"/>
              <a:t> </a:t>
            </a:r>
            <a:r>
              <a:rPr lang="de-CH" sz="2000" dirty="0" err="1"/>
              <a:t>other</a:t>
            </a:r>
            <a:r>
              <a:rPr lang="de-CH" sz="2000" dirty="0"/>
              <a:t> at </a:t>
            </a:r>
            <a:r>
              <a:rPr lang="de-CH" sz="2000" dirty="0" err="1"/>
              <a:t>low</a:t>
            </a:r>
            <a:r>
              <a:rPr lang="de-CH" sz="2000" dirty="0"/>
              <a:t> rate. (B, C) </a:t>
            </a:r>
            <a:r>
              <a:rPr lang="de-CH" sz="2000" dirty="0" err="1"/>
              <a:t>Comparison</a:t>
            </a:r>
            <a:r>
              <a:rPr lang="de-CH" sz="2000" dirty="0"/>
              <a:t> </a:t>
            </a:r>
            <a:r>
              <a:rPr lang="de-CH" sz="2000" dirty="0" err="1"/>
              <a:t>of</a:t>
            </a:r>
            <a:r>
              <a:rPr lang="de-CH" sz="2000" dirty="0"/>
              <a:t> </a:t>
            </a:r>
            <a:r>
              <a:rPr lang="de-CH" sz="2000" dirty="0" err="1"/>
              <a:t>student</a:t>
            </a:r>
            <a:r>
              <a:rPr lang="de-CH" sz="2000" dirty="0"/>
              <a:t> (</a:t>
            </a:r>
            <a:r>
              <a:rPr lang="de-CH" sz="2000" dirty="0" err="1"/>
              <a:t>red</a:t>
            </a:r>
            <a:r>
              <a:rPr lang="de-CH" sz="2000" dirty="0"/>
              <a:t>) and </a:t>
            </a:r>
            <a:r>
              <a:rPr lang="de-CH" sz="2000" dirty="0" err="1"/>
              <a:t>teacher</a:t>
            </a:r>
            <a:r>
              <a:rPr lang="de-CH" sz="2000" dirty="0"/>
              <a:t> (orange) </a:t>
            </a:r>
            <a:r>
              <a:rPr lang="de-CH" sz="2000" dirty="0" err="1"/>
              <a:t>spikes</a:t>
            </a:r>
            <a:r>
              <a:rPr lang="de-CH" sz="2000" dirty="0"/>
              <a:t> and </a:t>
            </a:r>
            <a:r>
              <a:rPr lang="de-CH" sz="2000" dirty="0" err="1"/>
              <a:t>membrane</a:t>
            </a:r>
            <a:r>
              <a:rPr lang="de-CH" sz="2000" dirty="0"/>
              <a:t> </a:t>
            </a:r>
            <a:r>
              <a:rPr lang="de-CH" sz="2000" dirty="0" err="1"/>
              <a:t>potentia</a:t>
            </a:r>
            <a:r>
              <a:rPr lang="de-CH" sz="2000" dirty="0"/>
              <a:t> </a:t>
            </a:r>
            <a:r>
              <a:rPr lang="de-CH" sz="2000" dirty="0" err="1"/>
              <a:t>Before</a:t>
            </a:r>
            <a:r>
              <a:rPr lang="de-CH" sz="2000" dirty="0"/>
              <a:t> (B) and after </a:t>
            </a:r>
            <a:r>
              <a:rPr lang="de-CH" sz="2000" dirty="0" err="1"/>
              <a:t>learning</a:t>
            </a:r>
            <a:r>
              <a:rPr lang="de-CH" sz="2000" dirty="0"/>
              <a:t> (C). (D) </a:t>
            </a:r>
            <a:r>
              <a:rPr lang="de-CH" sz="2000" dirty="0" err="1"/>
              <a:t>Normalized</a:t>
            </a:r>
            <a:r>
              <a:rPr lang="de-CH" sz="2000" dirty="0"/>
              <a:t> </a:t>
            </a:r>
            <a:r>
              <a:rPr lang="de-CH" sz="2000" dirty="0" err="1"/>
              <a:t>Euclidean</a:t>
            </a:r>
            <a:r>
              <a:rPr lang="de-CH" sz="2000" dirty="0"/>
              <a:t> </a:t>
            </a:r>
            <a:r>
              <a:rPr lang="de-CH" sz="2000" dirty="0" err="1"/>
              <a:t>gradient</a:t>
            </a:r>
            <a:r>
              <a:rPr lang="de-CH" sz="2000" dirty="0"/>
              <a:t> </a:t>
            </a:r>
            <a:r>
              <a:rPr lang="de-CH" sz="2000" dirty="0" err="1"/>
              <a:t>vectors</a:t>
            </a:r>
            <a:r>
              <a:rPr lang="de-CH" sz="2000" dirty="0"/>
              <a:t> </a:t>
            </a:r>
            <a:r>
              <a:rPr lang="de-CH" sz="2000" dirty="0" err="1"/>
              <a:t>together</a:t>
            </a:r>
            <a:r>
              <a:rPr lang="de-CH" sz="2000" dirty="0"/>
              <a:t> </a:t>
            </a:r>
            <a:r>
              <a:rPr lang="de-CH" sz="2000" dirty="0" err="1"/>
              <a:t>with</a:t>
            </a:r>
            <a:r>
              <a:rPr lang="de-CH" sz="2000" dirty="0"/>
              <a:t> </a:t>
            </a:r>
            <a:r>
              <a:rPr lang="de-CH" sz="2000" dirty="0" err="1"/>
              <a:t>contour</a:t>
            </a:r>
            <a:r>
              <a:rPr lang="de-CH" sz="2000" dirty="0"/>
              <a:t> </a:t>
            </a:r>
            <a:r>
              <a:rPr lang="de-CH" sz="2000" dirty="0" err="1"/>
              <a:t>lines</a:t>
            </a:r>
            <a:r>
              <a:rPr lang="de-CH" sz="2000" dirty="0"/>
              <a:t> </a:t>
            </a:r>
            <a:r>
              <a:rPr lang="de-CH" sz="2000" dirty="0" err="1"/>
              <a:t>of</a:t>
            </a:r>
            <a:r>
              <a:rPr lang="de-CH" sz="2000" dirty="0"/>
              <a:t> </a:t>
            </a:r>
            <a:r>
              <a:rPr lang="de-CH" sz="2000" dirty="0" err="1"/>
              <a:t>the</a:t>
            </a:r>
            <a:r>
              <a:rPr lang="de-CH" sz="2000" dirty="0"/>
              <a:t> </a:t>
            </a:r>
            <a:r>
              <a:rPr lang="de-CH" sz="2000" dirty="0" err="1"/>
              <a:t>cost</a:t>
            </a:r>
            <a:r>
              <a:rPr lang="de-CH" sz="2000" dirty="0"/>
              <a:t> </a:t>
            </a:r>
            <a:r>
              <a:rPr lang="de-CH" sz="2000" dirty="0" err="1"/>
              <a:t>function</a:t>
            </a:r>
            <a:r>
              <a:rPr lang="de-CH" sz="2000" dirty="0"/>
              <a:t> (DKL) and </a:t>
            </a:r>
            <a:r>
              <a:rPr lang="de-CH" sz="2000" dirty="0" err="1"/>
              <a:t>weight</a:t>
            </a:r>
            <a:r>
              <a:rPr lang="de-CH" sz="2000" dirty="0"/>
              <a:t> </a:t>
            </a:r>
            <a:r>
              <a:rPr lang="de-CH" sz="2000" dirty="0" err="1"/>
              <a:t>path</a:t>
            </a:r>
            <a:r>
              <a:rPr lang="de-CH" sz="2000" dirty="0"/>
              <a:t> </a:t>
            </a:r>
            <a:r>
              <a:rPr lang="de-CH" sz="2000" dirty="0" err="1"/>
              <a:t>during</a:t>
            </a:r>
            <a:r>
              <a:rPr lang="de-CH" sz="2000" dirty="0"/>
              <a:t> </a:t>
            </a:r>
            <a:r>
              <a:rPr lang="de-CH" sz="2000" dirty="0" err="1"/>
              <a:t>learning</a:t>
            </a:r>
            <a:r>
              <a:rPr lang="de-CH" sz="2000" dirty="0"/>
              <a:t>. Due </a:t>
            </a:r>
            <a:r>
              <a:rPr lang="de-CH" sz="2000" dirty="0" err="1"/>
              <a:t>to</a:t>
            </a:r>
            <a:r>
              <a:rPr lang="de-CH" sz="2000" dirty="0"/>
              <a:t> </a:t>
            </a:r>
            <a:r>
              <a:rPr lang="de-CH" sz="2000" dirty="0" err="1"/>
              <a:t>the</a:t>
            </a:r>
            <a:r>
              <a:rPr lang="de-CH" sz="2000" dirty="0"/>
              <a:t> </a:t>
            </a:r>
            <a:r>
              <a:rPr lang="de-CH" sz="2000" dirty="0" err="1"/>
              <a:t>asymmetric</a:t>
            </a:r>
            <a:r>
              <a:rPr lang="de-CH" sz="2000" dirty="0"/>
              <a:t> </a:t>
            </a:r>
            <a:r>
              <a:rPr lang="de-CH" sz="2000" dirty="0" err="1"/>
              <a:t>input</a:t>
            </a:r>
            <a:r>
              <a:rPr lang="de-CH" sz="2000" dirty="0"/>
              <a:t> </a:t>
            </a:r>
            <a:r>
              <a:rPr lang="de-CH" sz="2000" dirty="0" err="1"/>
              <a:t>rates</a:t>
            </a:r>
            <a:r>
              <a:rPr lang="de-CH" sz="2000" dirty="0"/>
              <a:t>, </a:t>
            </a:r>
            <a:r>
              <a:rPr lang="de-CH" sz="2000" dirty="0" err="1"/>
              <a:t>the</a:t>
            </a:r>
            <a:r>
              <a:rPr lang="de-CH" sz="2000" dirty="0"/>
              <a:t> </a:t>
            </a:r>
            <a:r>
              <a:rPr lang="de-CH" sz="2000" dirty="0" err="1"/>
              <a:t>cost</a:t>
            </a:r>
            <a:r>
              <a:rPr lang="de-CH" sz="2000" dirty="0"/>
              <a:t> </a:t>
            </a:r>
            <a:r>
              <a:rPr lang="de-CH" sz="2000" dirty="0" err="1"/>
              <a:t>function</a:t>
            </a:r>
            <a:r>
              <a:rPr lang="de-CH" sz="2000" dirty="0"/>
              <a:t> </a:t>
            </a:r>
            <a:r>
              <a:rPr lang="de-CH" sz="2000" dirty="0" err="1"/>
              <a:t>is</a:t>
            </a:r>
            <a:r>
              <a:rPr lang="de-CH" sz="2000" dirty="0"/>
              <a:t> non-</a:t>
            </a:r>
            <a:r>
              <a:rPr lang="de-CH" sz="2000" dirty="0" err="1"/>
              <a:t>isotropic</a:t>
            </a:r>
            <a:r>
              <a:rPr lang="de-CH" sz="2000" dirty="0"/>
              <a:t> and </a:t>
            </a:r>
            <a:r>
              <a:rPr lang="de-CH" sz="2000" dirty="0" err="1"/>
              <a:t>exhibits</a:t>
            </a:r>
            <a:r>
              <a:rPr lang="de-CH" sz="2000" dirty="0"/>
              <a:t> a </a:t>
            </a:r>
            <a:r>
              <a:rPr lang="de-CH" sz="2000" dirty="0" err="1"/>
              <a:t>valley</a:t>
            </a:r>
            <a:r>
              <a:rPr lang="de-CH" sz="2000" dirty="0"/>
              <a:t>. </a:t>
            </a:r>
            <a:r>
              <a:rPr lang="de-CH" sz="2000" dirty="0" err="1"/>
              <a:t>Euclidean</a:t>
            </a:r>
            <a:r>
              <a:rPr lang="de-CH" sz="2000" dirty="0"/>
              <a:t> </a:t>
            </a:r>
            <a:r>
              <a:rPr lang="de-CH" sz="2000" dirty="0" err="1"/>
              <a:t>gradient</a:t>
            </a:r>
            <a:r>
              <a:rPr lang="de-CH" sz="2000" dirty="0"/>
              <a:t> </a:t>
            </a:r>
            <a:r>
              <a:rPr lang="de-CH" sz="2000" dirty="0" err="1"/>
              <a:t>vectors</a:t>
            </a:r>
            <a:r>
              <a:rPr lang="de-CH" sz="2000" dirty="0"/>
              <a:t> </a:t>
            </a:r>
            <a:r>
              <a:rPr lang="de-CH" sz="2000" dirty="0" err="1"/>
              <a:t>are</a:t>
            </a:r>
            <a:r>
              <a:rPr lang="de-CH" sz="2000" dirty="0"/>
              <a:t> </a:t>
            </a:r>
            <a:r>
              <a:rPr lang="de-CH" sz="2000" dirty="0" err="1"/>
              <a:t>perpendicular</a:t>
            </a:r>
            <a:r>
              <a:rPr lang="de-CH" sz="2000" dirty="0"/>
              <a:t> </a:t>
            </a:r>
            <a:r>
              <a:rPr lang="de-CH" sz="2000" dirty="0" err="1"/>
              <a:t>to</a:t>
            </a:r>
            <a:r>
              <a:rPr lang="de-CH" sz="2000" dirty="0"/>
              <a:t> </a:t>
            </a:r>
            <a:r>
              <a:rPr lang="de-CH" sz="2000" dirty="0" err="1"/>
              <a:t>the</a:t>
            </a:r>
            <a:r>
              <a:rPr lang="de-CH" sz="2000" dirty="0"/>
              <a:t> </a:t>
            </a:r>
            <a:r>
              <a:rPr lang="de-CH" sz="2000" dirty="0" err="1"/>
              <a:t>contour</a:t>
            </a:r>
            <a:r>
              <a:rPr lang="de-CH" sz="2000" dirty="0"/>
              <a:t> </a:t>
            </a:r>
            <a:r>
              <a:rPr lang="de-CH" sz="2000" dirty="0" err="1"/>
              <a:t>lines</a:t>
            </a:r>
            <a:r>
              <a:rPr lang="de-CH" sz="2000" dirty="0"/>
              <a:t>. (E) Vector </a:t>
            </a:r>
            <a:r>
              <a:rPr lang="de-CH" sz="2000" dirty="0" err="1"/>
              <a:t>plot</a:t>
            </a:r>
            <a:r>
              <a:rPr lang="de-CH" sz="2000" dirty="0"/>
              <a:t> and </a:t>
            </a:r>
            <a:r>
              <a:rPr lang="de-CH" sz="2000" dirty="0" err="1"/>
              <a:t>weight</a:t>
            </a:r>
            <a:r>
              <a:rPr lang="de-CH" sz="2000" dirty="0"/>
              <a:t> </a:t>
            </a:r>
            <a:r>
              <a:rPr lang="de-CH" sz="2000" dirty="0" err="1"/>
              <a:t>path</a:t>
            </a:r>
            <a:r>
              <a:rPr lang="de-CH" sz="2000" dirty="0"/>
              <a:t> </a:t>
            </a:r>
            <a:r>
              <a:rPr lang="de-CH" sz="2000" dirty="0" err="1"/>
              <a:t>for</a:t>
            </a:r>
            <a:r>
              <a:rPr lang="de-CH" sz="2000" dirty="0"/>
              <a:t> </a:t>
            </a:r>
            <a:r>
              <a:rPr lang="de-CH" sz="2000" dirty="0" err="1"/>
              <a:t>natural</a:t>
            </a:r>
            <a:r>
              <a:rPr lang="de-CH" sz="2000" dirty="0"/>
              <a:t> </a:t>
            </a:r>
            <a:r>
              <a:rPr lang="de-CH" sz="2000" dirty="0" err="1"/>
              <a:t>gradient</a:t>
            </a:r>
            <a:r>
              <a:rPr lang="de-CH" sz="2000" dirty="0"/>
              <a:t>. Natural </a:t>
            </a:r>
            <a:r>
              <a:rPr lang="de-CH" sz="2000" dirty="0" err="1"/>
              <a:t>gradient</a:t>
            </a:r>
            <a:r>
              <a:rPr lang="de-CH" sz="2000" dirty="0"/>
              <a:t> </a:t>
            </a:r>
            <a:r>
              <a:rPr lang="de-CH" sz="2000" dirty="0" err="1"/>
              <a:t>takes</a:t>
            </a:r>
            <a:r>
              <a:rPr lang="de-CH" sz="2000" dirty="0"/>
              <a:t> a </a:t>
            </a:r>
            <a:r>
              <a:rPr lang="de-CH" sz="2000" dirty="0" err="1"/>
              <a:t>more</a:t>
            </a:r>
            <a:r>
              <a:rPr lang="de-CH" sz="2000" dirty="0"/>
              <a:t> </a:t>
            </a:r>
            <a:r>
              <a:rPr lang="de-CH" sz="2000" dirty="0" err="1"/>
              <a:t>direct</a:t>
            </a:r>
            <a:r>
              <a:rPr lang="de-CH" sz="2000" dirty="0"/>
              <a:t> </a:t>
            </a:r>
            <a:r>
              <a:rPr lang="de-CH" sz="2000" dirty="0" err="1"/>
              <a:t>path</a:t>
            </a:r>
            <a:r>
              <a:rPr lang="de-CH" sz="2000" dirty="0"/>
              <a:t> </a:t>
            </a:r>
            <a:r>
              <a:rPr lang="de-CH" sz="2000" dirty="0" err="1"/>
              <a:t>to</a:t>
            </a:r>
            <a:r>
              <a:rPr lang="de-CH" sz="2000" dirty="0"/>
              <a:t> </a:t>
            </a:r>
            <a:r>
              <a:rPr lang="de-CH" sz="2000" dirty="0" err="1"/>
              <a:t>the</a:t>
            </a:r>
            <a:r>
              <a:rPr lang="de-CH" sz="2000" dirty="0"/>
              <a:t> </a:t>
            </a:r>
            <a:r>
              <a:rPr lang="de-CH" sz="2000" dirty="0" err="1"/>
              <a:t>target</a:t>
            </a:r>
            <a:r>
              <a:rPr lang="de-CH" sz="2000" dirty="0"/>
              <a:t>. (F) Learning </a:t>
            </a:r>
            <a:r>
              <a:rPr lang="de-CH" sz="2000" dirty="0" err="1"/>
              <a:t>curves</a:t>
            </a:r>
            <a:r>
              <a:rPr lang="de-CH" sz="2000" dirty="0"/>
              <a:t> </a:t>
            </a:r>
            <a:r>
              <a:rPr lang="de-CH" sz="2000" dirty="0" err="1"/>
              <a:t>for</a:t>
            </a:r>
            <a:r>
              <a:rPr lang="de-CH" sz="2000" dirty="0"/>
              <a:t> </a:t>
            </a:r>
            <a:r>
              <a:rPr lang="de-CH" sz="2000" dirty="0" err="1"/>
              <a:t>standard</a:t>
            </a:r>
            <a:r>
              <a:rPr lang="de-CH" sz="2000" dirty="0"/>
              <a:t> and </a:t>
            </a:r>
            <a:r>
              <a:rPr lang="de-CH" sz="2000" dirty="0" err="1"/>
              <a:t>natural</a:t>
            </a:r>
            <a:r>
              <a:rPr lang="de-CH" sz="2000" dirty="0"/>
              <a:t> </a:t>
            </a:r>
            <a:r>
              <a:rPr lang="de-CH" sz="2000" dirty="0" err="1"/>
              <a:t>gradient</a:t>
            </a:r>
            <a:r>
              <a:rPr lang="de-CH" sz="2000" dirty="0"/>
              <a:t> </a:t>
            </a:r>
            <a:r>
              <a:rPr lang="de-CH" sz="2000" dirty="0" err="1"/>
              <a:t>descent</a:t>
            </a:r>
            <a:r>
              <a:rPr lang="de-CH" sz="2000" dirty="0"/>
              <a:t>. Learning </a:t>
            </a:r>
            <a:r>
              <a:rPr lang="de-CH" sz="2000" dirty="0" err="1"/>
              <a:t>rates</a:t>
            </a:r>
            <a:r>
              <a:rPr lang="de-CH" sz="2000" dirty="0"/>
              <a:t> </a:t>
            </a:r>
            <a:r>
              <a:rPr lang="de-CH" sz="2000" dirty="0" err="1"/>
              <a:t>for</a:t>
            </a:r>
            <a:r>
              <a:rPr lang="de-CH" sz="2000" dirty="0"/>
              <a:t> </a:t>
            </a:r>
            <a:r>
              <a:rPr lang="de-CH" sz="2000" dirty="0" err="1"/>
              <a:t>the</a:t>
            </a:r>
            <a:r>
              <a:rPr lang="de-CH" sz="2000" dirty="0"/>
              <a:t> </a:t>
            </a:r>
            <a:r>
              <a:rPr lang="de-CH" sz="2000" dirty="0" err="1"/>
              <a:t>two</a:t>
            </a:r>
            <a:r>
              <a:rPr lang="de-CH" sz="2000" dirty="0"/>
              <a:t> </a:t>
            </a:r>
            <a:r>
              <a:rPr lang="de-CH" sz="2000" dirty="0" err="1"/>
              <a:t>algorithms</a:t>
            </a:r>
            <a:r>
              <a:rPr lang="de-CH" sz="2000" dirty="0"/>
              <a:t> </a:t>
            </a:r>
            <a:r>
              <a:rPr lang="de-CH" sz="2000" dirty="0" err="1"/>
              <a:t>were</a:t>
            </a:r>
            <a:r>
              <a:rPr lang="de-CH" sz="2000" dirty="0"/>
              <a:t> </a:t>
            </a:r>
            <a:r>
              <a:rPr lang="de-CH" sz="2000" dirty="0" err="1"/>
              <a:t>optimized</a:t>
            </a:r>
            <a:r>
              <a:rPr lang="de-CH" sz="2000" dirty="0"/>
              <a:t> </a:t>
            </a:r>
            <a:r>
              <a:rPr lang="de-CH" sz="2000" dirty="0" err="1"/>
              <a:t>independently</a:t>
            </a:r>
            <a:r>
              <a:rPr lang="de-CH" sz="2000" dirty="0"/>
              <a:t>. </a:t>
            </a:r>
          </a:p>
        </p:txBody>
      </p:sp>
      <p:sp>
        <p:nvSpPr>
          <p:cNvPr id="237" name="Textfeld 236">
            <a:extLst>
              <a:ext uri="{FF2B5EF4-FFF2-40B4-BE49-F238E27FC236}">
                <a16:creationId xmlns:a16="http://schemas.microsoft.com/office/drawing/2014/main" id="{591B9032-1258-4D39-A2E0-692A5DD09433}"/>
              </a:ext>
            </a:extLst>
          </p:cNvPr>
          <p:cNvSpPr txBox="1"/>
          <p:nvPr/>
        </p:nvSpPr>
        <p:spPr>
          <a:xfrm>
            <a:off x="15135953" y="27339415"/>
            <a:ext cx="4301027" cy="784830"/>
          </a:xfrm>
          <a:prstGeom prst="rect">
            <a:avLst/>
          </a:prstGeom>
          <a:noFill/>
        </p:spPr>
        <p:txBody>
          <a:bodyPr wrap="square" rtlCol="0">
            <a:spAutoFit/>
          </a:bodyPr>
          <a:lstStyle/>
          <a:p>
            <a:r>
              <a:rPr lang="de-CH" sz="4500" b="1" dirty="0">
                <a:solidFill>
                  <a:schemeClr val="bg1"/>
                </a:solidFill>
              </a:rPr>
              <a:t>References</a:t>
            </a:r>
          </a:p>
        </p:txBody>
      </p:sp>
      <mc:AlternateContent xmlns:mc="http://schemas.openxmlformats.org/markup-compatibility/2006">
        <mc:Choice xmlns:a14="http://schemas.microsoft.com/office/drawing/2010/main" Requires="a14">
          <p:sp>
            <p:nvSpPr>
              <p:cNvPr id="4" name="Textfeld 3">
                <a:extLst>
                  <a:ext uri="{FF2B5EF4-FFF2-40B4-BE49-F238E27FC236}">
                    <a16:creationId xmlns:a16="http://schemas.microsoft.com/office/drawing/2014/main" id="{F5539898-45B1-42FB-9DD8-A64B84D825A8}"/>
                  </a:ext>
                </a:extLst>
              </p:cNvPr>
              <p:cNvSpPr txBox="1"/>
              <p:nvPr/>
            </p:nvSpPr>
            <p:spPr>
              <a:xfrm>
                <a:off x="15138000" y="6304276"/>
                <a:ext cx="12239999" cy="16141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b="1" i="1">
                              <a:latin typeface="Cambria Math" panose="02040503050406030204" pitchFamily="18" charset="0"/>
                            </a:rPr>
                          </m:ctrlPr>
                        </m:accPr>
                        <m:e>
                          <m:r>
                            <a:rPr lang="en-US" sz="3600" b="1" i="1">
                              <a:latin typeface="Cambria Math" panose="02040503050406030204" pitchFamily="18" charset="0"/>
                            </a:rPr>
                            <m:t>𝒘</m:t>
                          </m:r>
                        </m:e>
                      </m:acc>
                      <m:r>
                        <a:rPr lang="en-US" sz="3600" i="1" dirty="0">
                          <a:latin typeface="Cambria Math" panose="02040503050406030204" pitchFamily="18" charset="0"/>
                        </a:rPr>
                        <m:t>=</m:t>
                      </m:r>
                      <m:r>
                        <a:rPr lang="en-US" sz="3600" i="1" dirty="0">
                          <a:latin typeface="Cambria Math" panose="02040503050406030204" pitchFamily="18" charset="0"/>
                        </a:rPr>
                        <m:t>𝜂</m:t>
                      </m:r>
                      <m:sSub>
                        <m:sSubPr>
                          <m:ctrlPr>
                            <a:rPr lang="en-US" sz="3600" i="1" dirty="0">
                              <a:solidFill>
                                <a:schemeClr val="accent1">
                                  <a:lumMod val="75000"/>
                                </a:schemeClr>
                              </a:solidFill>
                              <a:latin typeface="Cambria Math" panose="02040503050406030204" pitchFamily="18" charset="0"/>
                            </a:rPr>
                          </m:ctrlPr>
                        </m:sSubPr>
                        <m:e>
                          <m:r>
                            <a:rPr lang="en-US" sz="3600" i="1" dirty="0">
                              <a:solidFill>
                                <a:schemeClr val="accent1">
                                  <a:lumMod val="75000"/>
                                </a:schemeClr>
                              </a:solidFill>
                              <a:latin typeface="Cambria Math" panose="02040503050406030204" pitchFamily="18" charset="0"/>
                            </a:rPr>
                            <m:t>𝛾</m:t>
                          </m:r>
                        </m:e>
                        <m:sub>
                          <m:r>
                            <a:rPr lang="en-US" sz="3600" i="1" dirty="0">
                              <a:solidFill>
                                <a:schemeClr val="accent1">
                                  <a:lumMod val="75000"/>
                                </a:schemeClr>
                              </a:solidFill>
                              <a:latin typeface="Cambria Math" panose="02040503050406030204" pitchFamily="18" charset="0"/>
                            </a:rPr>
                            <m:t>𝑠</m:t>
                          </m:r>
                        </m:sub>
                      </m:sSub>
                      <m:d>
                        <m:dPr>
                          <m:begChr m:val="["/>
                          <m:endChr m:val="]"/>
                          <m:ctrlPr>
                            <a:rPr lang="en-US" sz="3600" i="1" dirty="0" smtClean="0">
                              <a:latin typeface="Cambria Math" panose="02040503050406030204" pitchFamily="18" charset="0"/>
                            </a:rPr>
                          </m:ctrlPr>
                        </m:dPr>
                        <m:e>
                          <m:sSup>
                            <m:sSupPr>
                              <m:ctrlPr>
                                <a:rPr lang="en-US" sz="3600" i="1" dirty="0">
                                  <a:latin typeface="Cambria Math" panose="02040503050406030204" pitchFamily="18" charset="0"/>
                                </a:rPr>
                              </m:ctrlPr>
                            </m:sSupPr>
                            <m:e>
                              <m:r>
                                <a:rPr lang="en-US" sz="3600" i="1" dirty="0">
                                  <a:latin typeface="Cambria Math" panose="02040503050406030204" pitchFamily="18" charset="0"/>
                                </a:rPr>
                                <m:t>𝑌</m:t>
                              </m:r>
                            </m:e>
                            <m:sup>
                              <m:r>
                                <a:rPr lang="en-US" sz="3600" i="1" dirty="0">
                                  <a:latin typeface="Cambria Math" panose="02040503050406030204" pitchFamily="18" charset="0"/>
                                </a:rPr>
                                <m:t>∗</m:t>
                              </m:r>
                            </m:sup>
                          </m:sSup>
                          <m:r>
                            <a:rPr lang="en-US" sz="3600" i="1" dirty="0">
                              <a:latin typeface="Cambria Math" panose="02040503050406030204" pitchFamily="18" charset="0"/>
                            </a:rPr>
                            <m:t>−</m:t>
                          </m:r>
                          <m:r>
                            <a:rPr lang="en-US" sz="3600" i="1" dirty="0">
                              <a:latin typeface="Cambria Math" panose="02040503050406030204" pitchFamily="18" charset="0"/>
                            </a:rPr>
                            <m:t>𝜙</m:t>
                          </m:r>
                          <m:d>
                            <m:dPr>
                              <m:ctrlPr>
                                <a:rPr lang="en-US" sz="3600" i="1" dirty="0">
                                  <a:latin typeface="Cambria Math" panose="02040503050406030204" pitchFamily="18" charset="0"/>
                                </a:rPr>
                              </m:ctrlPr>
                            </m:dPr>
                            <m:e>
                              <m:r>
                                <a:rPr lang="en-US" sz="3600" i="1" dirty="0">
                                  <a:latin typeface="Cambria Math" panose="02040503050406030204" pitchFamily="18" charset="0"/>
                                </a:rPr>
                                <m:t>𝑉</m:t>
                              </m:r>
                            </m:e>
                          </m:d>
                        </m:e>
                      </m:d>
                      <m:f>
                        <m:fPr>
                          <m:ctrlPr>
                            <a:rPr lang="en-US" sz="3600" i="1" dirty="0">
                              <a:latin typeface="Cambria Math" panose="02040503050406030204" pitchFamily="18" charset="0"/>
                            </a:rPr>
                          </m:ctrlPr>
                        </m:fPr>
                        <m:num>
                          <m:sSup>
                            <m:sSupPr>
                              <m:ctrlPr>
                                <a:rPr lang="en-US" sz="3600" i="1" dirty="0">
                                  <a:latin typeface="Cambria Math" panose="02040503050406030204" pitchFamily="18" charset="0"/>
                                </a:rPr>
                              </m:ctrlPr>
                            </m:sSupPr>
                            <m:e>
                              <m:r>
                                <a:rPr lang="en-US" sz="3600" i="1" dirty="0">
                                  <a:latin typeface="Cambria Math" panose="02040503050406030204" pitchFamily="18" charset="0"/>
                                </a:rPr>
                                <m:t>𝜙</m:t>
                              </m:r>
                            </m:e>
                            <m:sup>
                              <m:r>
                                <a:rPr lang="en-US" sz="3600" i="1" dirty="0">
                                  <a:latin typeface="Cambria Math" panose="02040503050406030204" pitchFamily="18" charset="0"/>
                                </a:rPr>
                                <m:t>′</m:t>
                              </m:r>
                            </m:sup>
                          </m:sSup>
                          <m:d>
                            <m:dPr>
                              <m:ctrlPr>
                                <a:rPr lang="en-US" sz="3600" i="1" dirty="0">
                                  <a:latin typeface="Cambria Math" panose="02040503050406030204" pitchFamily="18" charset="0"/>
                                </a:rPr>
                              </m:ctrlPr>
                            </m:dPr>
                            <m:e>
                              <m:r>
                                <a:rPr lang="en-US" sz="3600" i="1" dirty="0">
                                  <a:latin typeface="Cambria Math" panose="02040503050406030204" pitchFamily="18" charset="0"/>
                                </a:rPr>
                                <m:t>𝑉</m:t>
                              </m:r>
                            </m:e>
                          </m:d>
                        </m:num>
                        <m:den>
                          <m:r>
                            <a:rPr lang="en-US" sz="3600" i="1" dirty="0">
                              <a:latin typeface="Cambria Math" panose="02040503050406030204" pitchFamily="18" charset="0"/>
                            </a:rPr>
                            <m:t>𝜙</m:t>
                          </m:r>
                          <m:d>
                            <m:dPr>
                              <m:ctrlPr>
                                <a:rPr lang="en-US" sz="3600" i="1" dirty="0">
                                  <a:latin typeface="Cambria Math" panose="02040503050406030204" pitchFamily="18" charset="0"/>
                                </a:rPr>
                              </m:ctrlPr>
                            </m:dPr>
                            <m:e>
                              <m:r>
                                <a:rPr lang="en-US" sz="3600" i="1" dirty="0">
                                  <a:latin typeface="Cambria Math" panose="02040503050406030204" pitchFamily="18" charset="0"/>
                                </a:rPr>
                                <m:t>𝑉</m:t>
                              </m:r>
                            </m:e>
                          </m:d>
                        </m:den>
                      </m:f>
                      <m:d>
                        <m:dPr>
                          <m:ctrlPr>
                            <a:rPr lang="en-US" sz="3600" i="1" dirty="0" smtClean="0">
                              <a:latin typeface="Cambria Math" panose="02040503050406030204" pitchFamily="18" charset="0"/>
                            </a:rPr>
                          </m:ctrlPr>
                        </m:dPr>
                        <m:e>
                          <m:f>
                            <m:fPr>
                              <m:ctrlPr>
                                <a:rPr lang="en-US" sz="3600" i="1" dirty="0">
                                  <a:latin typeface="Cambria Math" panose="02040503050406030204" pitchFamily="18" charset="0"/>
                                </a:rPr>
                              </m:ctrlPr>
                            </m:fPr>
                            <m:num>
                              <m:sSub>
                                <m:sSubPr>
                                  <m:ctrlPr>
                                    <a:rPr lang="en-US" sz="3600" i="1" dirty="0">
                                      <a:solidFill>
                                        <a:schemeClr val="accent1">
                                          <a:lumMod val="75000"/>
                                        </a:schemeClr>
                                      </a:solidFill>
                                      <a:latin typeface="Cambria Math" panose="02040503050406030204" pitchFamily="18" charset="0"/>
                                    </a:rPr>
                                  </m:ctrlPr>
                                </m:sSubPr>
                                <m:e>
                                  <m:r>
                                    <a:rPr lang="en-US" sz="3600" i="1" dirty="0">
                                      <a:solidFill>
                                        <a:schemeClr val="accent1">
                                          <a:lumMod val="75000"/>
                                        </a:schemeClr>
                                      </a:solidFill>
                                      <a:latin typeface="Cambria Math" panose="02040503050406030204" pitchFamily="18" charset="0"/>
                                    </a:rPr>
                                    <m:t>𝑐</m:t>
                                  </m:r>
                                </m:e>
                                <m:sub>
                                  <m:r>
                                    <a:rPr lang="en-US" sz="3600" i="1" dirty="0">
                                      <a:solidFill>
                                        <a:schemeClr val="accent1">
                                          <a:lumMod val="75000"/>
                                        </a:schemeClr>
                                      </a:solidFill>
                                      <a:latin typeface="Cambria Math" panose="02040503050406030204" pitchFamily="18" charset="0"/>
                                    </a:rPr>
                                    <m:t>𝜖</m:t>
                                  </m:r>
                                </m:sub>
                              </m:sSub>
                              <m:sSup>
                                <m:sSupPr>
                                  <m:ctrlPr>
                                    <a:rPr lang="en-US" sz="3600" b="1" i="1" dirty="0">
                                      <a:latin typeface="Cambria Math" panose="02040503050406030204" pitchFamily="18" charset="0"/>
                                    </a:rPr>
                                  </m:ctrlPr>
                                </m:sSupPr>
                                <m:e>
                                  <m:r>
                                    <a:rPr lang="en-US" sz="3600" b="1" i="1" dirty="0">
                                      <a:latin typeface="Cambria Math" panose="02040503050406030204" pitchFamily="18" charset="0"/>
                                    </a:rPr>
                                    <m:t>𝒙</m:t>
                                  </m:r>
                                </m:e>
                                <m:sup>
                                  <m:r>
                                    <a:rPr lang="en-US" sz="3600" b="1" i="1" dirty="0">
                                      <a:latin typeface="Cambria Math" panose="02040503050406030204" pitchFamily="18" charset="0"/>
                                    </a:rPr>
                                    <m:t>𝝐</m:t>
                                  </m:r>
                                </m:sup>
                              </m:sSup>
                            </m:num>
                            <m:den>
                              <m:r>
                                <a:rPr lang="en-US" sz="3600" b="1" i="1" dirty="0">
                                  <a:solidFill>
                                    <a:schemeClr val="accent1">
                                      <a:lumMod val="75000"/>
                                    </a:schemeClr>
                                  </a:solidFill>
                                  <a:latin typeface="Cambria Math" panose="02040503050406030204" pitchFamily="18" charset="0"/>
                                </a:rPr>
                                <m:t>𝒓</m:t>
                              </m:r>
                            </m:den>
                          </m:f>
                          <m:r>
                            <a:rPr lang="en-US" sz="3600" i="1" dirty="0">
                              <a:solidFill>
                                <a:schemeClr val="accent1">
                                  <a:lumMod val="75000"/>
                                </a:schemeClr>
                              </a:solidFill>
                              <a:latin typeface="Cambria Math" panose="02040503050406030204" pitchFamily="18" charset="0"/>
                            </a:rPr>
                            <m:t>−</m:t>
                          </m:r>
                          <m:sSub>
                            <m:sSubPr>
                              <m:ctrlPr>
                                <a:rPr lang="en-US" sz="3600" i="1" dirty="0">
                                  <a:solidFill>
                                    <a:schemeClr val="accent1">
                                      <a:lumMod val="75000"/>
                                    </a:schemeClr>
                                  </a:solidFill>
                                  <a:latin typeface="Cambria Math" panose="02040503050406030204" pitchFamily="18" charset="0"/>
                                </a:rPr>
                              </m:ctrlPr>
                            </m:sSubPr>
                            <m:e>
                              <m:r>
                                <a:rPr lang="en-US" sz="3600" i="1" dirty="0">
                                  <a:solidFill>
                                    <a:schemeClr val="accent1">
                                      <a:lumMod val="75000"/>
                                    </a:schemeClr>
                                  </a:solidFill>
                                  <a:latin typeface="Cambria Math" panose="02040503050406030204" pitchFamily="18" charset="0"/>
                                </a:rPr>
                                <m:t>𝛾</m:t>
                              </m:r>
                            </m:e>
                            <m:sub>
                              <m:r>
                                <a:rPr lang="en-US" sz="3600" i="1" dirty="0">
                                  <a:solidFill>
                                    <a:schemeClr val="accent1">
                                      <a:lumMod val="75000"/>
                                    </a:schemeClr>
                                  </a:solidFill>
                                  <a:latin typeface="Cambria Math" panose="02040503050406030204" pitchFamily="18" charset="0"/>
                                </a:rPr>
                                <m:t>𝑢</m:t>
                              </m:r>
                            </m:sub>
                          </m:sSub>
                          <m:r>
                            <a:rPr lang="en-US" sz="3600" i="1" dirty="0">
                              <a:solidFill>
                                <a:schemeClr val="accent1">
                                  <a:lumMod val="75000"/>
                                </a:schemeClr>
                              </a:solidFill>
                              <a:latin typeface="Cambria Math" panose="02040503050406030204" pitchFamily="18" charset="0"/>
                            </a:rPr>
                            <m:t>+</m:t>
                          </m:r>
                          <m:sSub>
                            <m:sSubPr>
                              <m:ctrlPr>
                                <a:rPr lang="en-US" sz="3600" i="1" dirty="0">
                                  <a:solidFill>
                                    <a:schemeClr val="accent1">
                                      <a:lumMod val="75000"/>
                                    </a:schemeClr>
                                  </a:solidFill>
                                  <a:latin typeface="Cambria Math" panose="02040503050406030204" pitchFamily="18" charset="0"/>
                                </a:rPr>
                              </m:ctrlPr>
                            </m:sSubPr>
                            <m:e>
                              <m:r>
                                <a:rPr lang="en-US" sz="3600" i="1" dirty="0">
                                  <a:solidFill>
                                    <a:schemeClr val="accent1">
                                      <a:lumMod val="75000"/>
                                    </a:schemeClr>
                                  </a:solidFill>
                                  <a:latin typeface="Cambria Math" panose="02040503050406030204" pitchFamily="18" charset="0"/>
                                </a:rPr>
                                <m:t>𝛾</m:t>
                              </m:r>
                            </m:e>
                            <m:sub>
                              <m:r>
                                <a:rPr lang="en-US" sz="3600" i="1" dirty="0">
                                  <a:solidFill>
                                    <a:schemeClr val="accent1">
                                      <a:lumMod val="75000"/>
                                    </a:schemeClr>
                                  </a:solidFill>
                                  <a:latin typeface="Cambria Math" panose="02040503050406030204" pitchFamily="18" charset="0"/>
                                </a:rPr>
                                <m:t>𝑤</m:t>
                              </m:r>
                            </m:sub>
                          </m:sSub>
                          <m:r>
                            <a:rPr lang="en-US" sz="3600" b="1" i="1" dirty="0">
                              <a:solidFill>
                                <a:schemeClr val="accent1">
                                  <a:lumMod val="75000"/>
                                </a:schemeClr>
                              </a:solidFill>
                              <a:latin typeface="Cambria Math" panose="02040503050406030204" pitchFamily="18" charset="0"/>
                            </a:rPr>
                            <m:t>𝒘</m:t>
                          </m:r>
                        </m:e>
                      </m:d>
                    </m:oMath>
                  </m:oMathPara>
                </a14:m>
                <a:endParaRPr lang="de-CH" sz="3600" dirty="0"/>
              </a:p>
              <a:p>
                <a:endParaRPr lang="de-CH" dirty="0"/>
              </a:p>
            </p:txBody>
          </p:sp>
        </mc:Choice>
        <mc:Fallback>
          <p:sp>
            <p:nvSpPr>
              <p:cNvPr id="4" name="Textfeld 3">
                <a:extLst>
                  <a:ext uri="{FF2B5EF4-FFF2-40B4-BE49-F238E27FC236}">
                    <a16:creationId xmlns:a16="http://schemas.microsoft.com/office/drawing/2014/main" id="{F5539898-45B1-42FB-9DD8-A64B84D825A8}"/>
                  </a:ext>
                </a:extLst>
              </p:cNvPr>
              <p:cNvSpPr txBox="1">
                <a:spLocks noRot="1" noChangeAspect="1" noMove="1" noResize="1" noEditPoints="1" noAdjustHandles="1" noChangeArrowheads="1" noChangeShapeType="1" noTextEdit="1"/>
              </p:cNvSpPr>
              <p:nvPr/>
            </p:nvSpPr>
            <p:spPr>
              <a:xfrm>
                <a:off x="15138000" y="6304276"/>
                <a:ext cx="12239999" cy="1614160"/>
              </a:xfrm>
              <a:prstGeom prst="rect">
                <a:avLst/>
              </a:prstGeom>
              <a:blipFill>
                <a:blip r:embed="rId5"/>
                <a:stretch>
                  <a:fillRect/>
                </a:stretch>
              </a:blipFill>
            </p:spPr>
            <p:txBody>
              <a:bodyPr/>
              <a:lstStyle/>
              <a:p>
                <a:r>
                  <a:rPr lang="en-US">
                    <a:noFill/>
                  </a:rPr>
                  <a:t> </a:t>
                </a:r>
              </a:p>
            </p:txBody>
          </p:sp>
        </mc:Fallback>
      </mc:AlternateContent>
      <p:pic>
        <p:nvPicPr>
          <p:cNvPr id="5" name="Grafik 4">
            <a:extLst>
              <a:ext uri="{FF2B5EF4-FFF2-40B4-BE49-F238E27FC236}">
                <a16:creationId xmlns:a16="http://schemas.microsoft.com/office/drawing/2014/main" id="{D92A66F6-8D9A-4125-AC22-A7651B72059D}"/>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5372" r="52777"/>
          <a:stretch/>
        </p:blipFill>
        <p:spPr>
          <a:xfrm>
            <a:off x="31844361" y="5995420"/>
            <a:ext cx="4630039" cy="3320001"/>
          </a:xfrm>
          <a:prstGeom prst="rect">
            <a:avLst/>
          </a:prstGeom>
        </p:spPr>
      </p:pic>
      <mc:AlternateContent xmlns:mc="http://schemas.openxmlformats.org/markup-compatibility/2006">
        <mc:Choice xmlns:a14="http://schemas.microsoft.com/office/drawing/2010/main" Requires="a14">
          <p:sp>
            <p:nvSpPr>
              <p:cNvPr id="12" name="Textfeld 11">
                <a:extLst>
                  <a:ext uri="{FF2B5EF4-FFF2-40B4-BE49-F238E27FC236}">
                    <a16:creationId xmlns:a16="http://schemas.microsoft.com/office/drawing/2014/main" id="{50DC98B2-0E8B-4680-A12E-AE4B0FB3842B}"/>
                  </a:ext>
                </a:extLst>
              </p:cNvPr>
              <p:cNvSpPr txBox="1"/>
              <p:nvPr/>
            </p:nvSpPr>
            <p:spPr>
              <a:xfrm>
                <a:off x="35092270" y="25723725"/>
                <a:ext cx="6998084" cy="4725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de-CH" sz="1600" i="1" dirty="0" smtClean="0">
                              <a:latin typeface="Cambria Math" panose="02040503050406030204" pitchFamily="18" charset="0"/>
                            </a:rPr>
                          </m:ctrlPr>
                        </m:sSupPr>
                        <m:e>
                          <m:r>
                            <a:rPr lang="de-CH" sz="1600" i="1" dirty="0" smtClean="0">
                              <a:latin typeface="Cambria Math" panose="02040503050406030204" pitchFamily="18" charset="0"/>
                            </a:rPr>
                            <m:t>𝜎</m:t>
                          </m:r>
                        </m:e>
                        <m:sup>
                          <m:r>
                            <a:rPr lang="de-CH" sz="1600" i="1" dirty="0" smtClean="0">
                              <a:latin typeface="Cambria Math" panose="02040503050406030204" pitchFamily="18" charset="0"/>
                            </a:rPr>
                            <m:t>2</m:t>
                          </m:r>
                        </m:sup>
                      </m:sSup>
                      <m:d>
                        <m:dPr>
                          <m:ctrlPr>
                            <a:rPr lang="de-CH" sz="1600" i="1" dirty="0">
                              <a:latin typeface="Cambria Math" panose="02040503050406030204" pitchFamily="18" charset="0"/>
                            </a:rPr>
                          </m:ctrlPr>
                        </m:dPr>
                        <m:e>
                          <m:sSup>
                            <m:sSupPr>
                              <m:ctrlPr>
                                <a:rPr lang="de-CH" sz="1600" i="1" dirty="0">
                                  <a:latin typeface="Cambria Math" panose="02040503050406030204" pitchFamily="18" charset="0"/>
                                </a:rPr>
                              </m:ctrlPr>
                            </m:sSupPr>
                            <m:e>
                              <m:r>
                                <a:rPr lang="de-CH" sz="1600" i="1" dirty="0">
                                  <a:latin typeface="Cambria Math" panose="02040503050406030204" pitchFamily="18" charset="0"/>
                                </a:rPr>
                                <m:t>𝑥</m:t>
                              </m:r>
                            </m:e>
                            <m:sup>
                              <m:r>
                                <a:rPr lang="de-CH" sz="1600" i="1" dirty="0">
                                  <a:latin typeface="Cambria Math" panose="02040503050406030204" pitchFamily="18" charset="0"/>
                                </a:rPr>
                                <m:t>𝜖</m:t>
                              </m:r>
                            </m:sup>
                          </m:sSup>
                        </m:e>
                      </m:d>
                      <m:r>
                        <a:rPr lang="de-CH" sz="1600" i="1" dirty="0" smtClean="0">
                          <a:latin typeface="Cambria Math" panose="02040503050406030204" pitchFamily="18" charset="0"/>
                        </a:rPr>
                        <m:t>=</m:t>
                      </m:r>
                      <m:f>
                        <m:fPr>
                          <m:ctrlPr>
                            <a:rPr lang="de-CH" sz="1600" i="1" dirty="0" smtClean="0">
                              <a:latin typeface="Cambria Math" panose="02040503050406030204" pitchFamily="18" charset="0"/>
                            </a:rPr>
                          </m:ctrlPr>
                        </m:fPr>
                        <m:num>
                          <m:r>
                            <a:rPr lang="de-CH" sz="1600" b="0" i="1" dirty="0" smtClean="0">
                              <a:latin typeface="Cambria Math" panose="02040503050406030204" pitchFamily="18" charset="0"/>
                            </a:rPr>
                            <m:t>1</m:t>
                          </m:r>
                        </m:num>
                        <m:den>
                          <m:r>
                            <a:rPr lang="de-CH" sz="1600" b="0" i="1" dirty="0" smtClean="0">
                              <a:latin typeface="Cambria Math" panose="02040503050406030204" pitchFamily="18" charset="0"/>
                            </a:rPr>
                            <m:t>𝑟</m:t>
                          </m:r>
                          <m:sSup>
                            <m:sSupPr>
                              <m:ctrlPr>
                                <a:rPr lang="de-CH" sz="1600" b="0" i="1" dirty="0" smtClean="0">
                                  <a:latin typeface="Cambria Math" panose="02040503050406030204" pitchFamily="18" charset="0"/>
                                </a:rPr>
                              </m:ctrlPr>
                            </m:sSupPr>
                            <m:e>
                              <m:d>
                                <m:dPr>
                                  <m:ctrlPr>
                                    <a:rPr lang="de-CH" sz="1600" i="1" dirty="0" smtClean="0">
                                      <a:latin typeface="Cambria Math" panose="02040503050406030204" pitchFamily="18" charset="0"/>
                                    </a:rPr>
                                  </m:ctrlPr>
                                </m:dPr>
                                <m:e>
                                  <m:sSub>
                                    <m:sSubPr>
                                      <m:ctrlPr>
                                        <a:rPr lang="de-CH" sz="1600" i="1" dirty="0">
                                          <a:latin typeface="Cambria Math" panose="02040503050406030204" pitchFamily="18" charset="0"/>
                                        </a:rPr>
                                      </m:ctrlPr>
                                    </m:sSubPr>
                                    <m:e>
                                      <m:r>
                                        <a:rPr lang="de-CH" sz="1600" i="1" dirty="0">
                                          <a:latin typeface="Cambria Math" panose="02040503050406030204" pitchFamily="18" charset="0"/>
                                        </a:rPr>
                                        <m:t>𝜏</m:t>
                                      </m:r>
                                    </m:e>
                                    <m:sub>
                                      <m:r>
                                        <a:rPr lang="de-CH" sz="1600" i="1" dirty="0">
                                          <a:latin typeface="Cambria Math" panose="02040503050406030204" pitchFamily="18" charset="0"/>
                                        </a:rPr>
                                        <m:t>1</m:t>
                                      </m:r>
                                    </m:sub>
                                  </m:sSub>
                                  <m:r>
                                    <a:rPr lang="de-CH" sz="1600" b="0" i="1" dirty="0" smtClean="0">
                                      <a:latin typeface="Cambria Math" panose="02040503050406030204" pitchFamily="18" charset="0"/>
                                    </a:rPr>
                                    <m:t>−</m:t>
                                  </m:r>
                                  <m:sSub>
                                    <m:sSubPr>
                                      <m:ctrlPr>
                                        <a:rPr lang="de-CH" sz="1600" i="1" dirty="0">
                                          <a:latin typeface="Cambria Math" panose="02040503050406030204" pitchFamily="18" charset="0"/>
                                        </a:rPr>
                                      </m:ctrlPr>
                                    </m:sSubPr>
                                    <m:e>
                                      <m:r>
                                        <a:rPr lang="de-CH" sz="1600" i="1" dirty="0">
                                          <a:latin typeface="Cambria Math" panose="02040503050406030204" pitchFamily="18" charset="0"/>
                                        </a:rPr>
                                        <m:t>𝜏</m:t>
                                      </m:r>
                                    </m:e>
                                    <m:sub>
                                      <m:r>
                                        <a:rPr lang="de-CH" sz="1600" i="1" dirty="0">
                                          <a:latin typeface="Cambria Math" panose="02040503050406030204" pitchFamily="18" charset="0"/>
                                        </a:rPr>
                                        <m:t>2</m:t>
                                      </m:r>
                                    </m:sub>
                                  </m:sSub>
                                </m:e>
                              </m:d>
                            </m:e>
                            <m:sup>
                              <m:r>
                                <a:rPr lang="de-CH" sz="1600" b="0" i="1" dirty="0" smtClean="0">
                                  <a:latin typeface="Cambria Math" panose="02040503050406030204" pitchFamily="18" charset="0"/>
                                </a:rPr>
                                <m:t>2</m:t>
                              </m:r>
                            </m:sup>
                          </m:sSup>
                        </m:den>
                      </m:f>
                      <m:r>
                        <a:rPr lang="de-CH" sz="1600" i="1" dirty="0" smtClean="0">
                          <a:latin typeface="Cambria Math" panose="02040503050406030204" pitchFamily="18" charset="0"/>
                        </a:rPr>
                        <m:t> </m:t>
                      </m:r>
                      <m:d>
                        <m:dPr>
                          <m:ctrlPr>
                            <a:rPr lang="de-CH" sz="1600" i="1" dirty="0" smtClean="0">
                              <a:latin typeface="Cambria Math" panose="02040503050406030204" pitchFamily="18" charset="0"/>
                            </a:rPr>
                          </m:ctrlPr>
                        </m:dPr>
                        <m:e>
                          <m:f>
                            <m:fPr>
                              <m:ctrlPr>
                                <a:rPr lang="de-CH" sz="1600" i="1" dirty="0">
                                  <a:latin typeface="Cambria Math" panose="02040503050406030204" pitchFamily="18" charset="0"/>
                                </a:rPr>
                              </m:ctrlPr>
                            </m:fPr>
                            <m:num>
                              <m:d>
                                <m:dPr>
                                  <m:ctrlPr>
                                    <a:rPr lang="de-CH" sz="1600" i="1" dirty="0">
                                      <a:latin typeface="Cambria Math" panose="02040503050406030204" pitchFamily="18" charset="0"/>
                                    </a:rPr>
                                  </m:ctrlPr>
                                </m:dPr>
                                <m:e>
                                  <m:sSub>
                                    <m:sSubPr>
                                      <m:ctrlPr>
                                        <a:rPr lang="de-CH" sz="1600" b="0" i="1" dirty="0" smtClean="0">
                                          <a:latin typeface="Cambria Math" panose="02040503050406030204" pitchFamily="18" charset="0"/>
                                        </a:rPr>
                                      </m:ctrlPr>
                                    </m:sSubPr>
                                    <m:e>
                                      <m:r>
                                        <a:rPr lang="de-CH" sz="1600" b="0" i="1" dirty="0" smtClean="0">
                                          <a:latin typeface="Cambria Math" panose="02040503050406030204" pitchFamily="18" charset="0"/>
                                        </a:rPr>
                                        <m:t>𝜏</m:t>
                                      </m:r>
                                    </m:e>
                                    <m:sub>
                                      <m:r>
                                        <a:rPr lang="de-CH" sz="1600" b="0" i="1" dirty="0" smtClean="0">
                                          <a:latin typeface="Cambria Math" panose="02040503050406030204" pitchFamily="18" charset="0"/>
                                        </a:rPr>
                                        <m:t>1</m:t>
                                      </m:r>
                                    </m:sub>
                                  </m:sSub>
                                  <m:r>
                                    <a:rPr lang="de-CH" sz="1600" b="0" i="1" dirty="0" smtClean="0">
                                      <a:latin typeface="Cambria Math" panose="02040503050406030204" pitchFamily="18" charset="0"/>
                                    </a:rPr>
                                    <m:t>+</m:t>
                                  </m:r>
                                  <m:sSub>
                                    <m:sSubPr>
                                      <m:ctrlPr>
                                        <a:rPr lang="de-CH" sz="1600" b="0" i="1" dirty="0" smtClean="0">
                                          <a:latin typeface="Cambria Math" panose="02040503050406030204" pitchFamily="18" charset="0"/>
                                        </a:rPr>
                                      </m:ctrlPr>
                                    </m:sSubPr>
                                    <m:e>
                                      <m:r>
                                        <a:rPr lang="de-CH" sz="1600" b="0" i="1" dirty="0" smtClean="0">
                                          <a:latin typeface="Cambria Math" panose="02040503050406030204" pitchFamily="18" charset="0"/>
                                        </a:rPr>
                                        <m:t>𝜏</m:t>
                                      </m:r>
                                    </m:e>
                                    <m:sub>
                                      <m:r>
                                        <a:rPr lang="de-CH" sz="1600" b="0" i="1" dirty="0" smtClean="0">
                                          <a:latin typeface="Cambria Math" panose="02040503050406030204" pitchFamily="18" charset="0"/>
                                        </a:rPr>
                                        <m:t>2</m:t>
                                      </m:r>
                                    </m:sub>
                                  </m:sSub>
                                </m:e>
                              </m:d>
                            </m:num>
                            <m:den>
                              <m:r>
                                <a:rPr lang="de-CH" sz="1600" i="1" dirty="0">
                                  <a:latin typeface="Cambria Math" panose="02040503050406030204" pitchFamily="18" charset="0"/>
                                </a:rPr>
                                <m:t>2</m:t>
                              </m:r>
                            </m:den>
                          </m:f>
                          <m:r>
                            <a:rPr lang="de-CH" sz="1600" b="0" i="1" dirty="0" smtClean="0">
                              <a:latin typeface="Cambria Math" panose="02040503050406030204" pitchFamily="18" charset="0"/>
                            </a:rPr>
                            <m:t>−</m:t>
                          </m:r>
                          <m:f>
                            <m:fPr>
                              <m:ctrlPr>
                                <a:rPr lang="de-CH" sz="1600" i="1" dirty="0">
                                  <a:latin typeface="Cambria Math" panose="02040503050406030204" pitchFamily="18" charset="0"/>
                                </a:rPr>
                              </m:ctrlPr>
                            </m:fPr>
                            <m:num>
                              <m:r>
                                <a:rPr lang="de-CH" sz="1600" i="1" dirty="0">
                                  <a:latin typeface="Cambria Math" panose="02040503050406030204" pitchFamily="18" charset="0"/>
                                </a:rPr>
                                <m:t>2</m:t>
                              </m:r>
                              <m:sSub>
                                <m:sSubPr>
                                  <m:ctrlPr>
                                    <a:rPr lang="de-CH" sz="1600" i="1" dirty="0">
                                      <a:latin typeface="Cambria Math" panose="02040503050406030204" pitchFamily="18" charset="0"/>
                                    </a:rPr>
                                  </m:ctrlPr>
                                </m:sSubPr>
                                <m:e>
                                  <m:r>
                                    <a:rPr lang="de-CH" sz="1600" i="1" dirty="0">
                                      <a:latin typeface="Cambria Math" panose="02040503050406030204" pitchFamily="18" charset="0"/>
                                    </a:rPr>
                                    <m:t>𝜏</m:t>
                                  </m:r>
                                </m:e>
                                <m:sub>
                                  <m:r>
                                    <a:rPr lang="de-CH" sz="1600" i="1" dirty="0">
                                      <a:latin typeface="Cambria Math" panose="02040503050406030204" pitchFamily="18" charset="0"/>
                                    </a:rPr>
                                    <m:t>1</m:t>
                                  </m:r>
                                </m:sub>
                              </m:sSub>
                              <m:sSub>
                                <m:sSubPr>
                                  <m:ctrlPr>
                                    <a:rPr lang="de-CH" sz="1600" i="1" dirty="0">
                                      <a:latin typeface="Cambria Math" panose="02040503050406030204" pitchFamily="18" charset="0"/>
                                    </a:rPr>
                                  </m:ctrlPr>
                                </m:sSubPr>
                                <m:e>
                                  <m:r>
                                    <a:rPr lang="de-CH" sz="1600" i="1" dirty="0">
                                      <a:latin typeface="Cambria Math" panose="02040503050406030204" pitchFamily="18" charset="0"/>
                                    </a:rPr>
                                    <m:t>𝜏</m:t>
                                  </m:r>
                                </m:e>
                                <m:sub>
                                  <m:r>
                                    <a:rPr lang="de-CH" sz="1600" i="1" dirty="0">
                                      <a:latin typeface="Cambria Math" panose="02040503050406030204" pitchFamily="18" charset="0"/>
                                    </a:rPr>
                                    <m:t>2</m:t>
                                  </m:r>
                                </m:sub>
                              </m:sSub>
                            </m:num>
                            <m:den>
                              <m:sSub>
                                <m:sSubPr>
                                  <m:ctrlPr>
                                    <a:rPr lang="de-CH" sz="1600" i="1" dirty="0">
                                      <a:latin typeface="Cambria Math" panose="02040503050406030204" pitchFamily="18" charset="0"/>
                                    </a:rPr>
                                  </m:ctrlPr>
                                </m:sSubPr>
                                <m:e>
                                  <m:r>
                                    <a:rPr lang="de-CH" sz="1600" i="1" dirty="0">
                                      <a:latin typeface="Cambria Math" panose="02040503050406030204" pitchFamily="18" charset="0"/>
                                    </a:rPr>
                                    <m:t>𝜏</m:t>
                                  </m:r>
                                </m:e>
                                <m:sub>
                                  <m:r>
                                    <a:rPr lang="de-CH" sz="1600" i="1" dirty="0">
                                      <a:latin typeface="Cambria Math" panose="02040503050406030204" pitchFamily="18" charset="0"/>
                                    </a:rPr>
                                    <m:t>1</m:t>
                                  </m:r>
                                </m:sub>
                              </m:sSub>
                              <m:r>
                                <a:rPr lang="de-CH" sz="1600" i="1" dirty="0">
                                  <a:latin typeface="Cambria Math" panose="02040503050406030204" pitchFamily="18" charset="0"/>
                                </a:rPr>
                                <m:t>+</m:t>
                              </m:r>
                              <m:sSub>
                                <m:sSubPr>
                                  <m:ctrlPr>
                                    <a:rPr lang="de-CH" sz="1600" i="1" dirty="0">
                                      <a:latin typeface="Cambria Math" panose="02040503050406030204" pitchFamily="18" charset="0"/>
                                    </a:rPr>
                                  </m:ctrlPr>
                                </m:sSubPr>
                                <m:e>
                                  <m:r>
                                    <a:rPr lang="de-CH" sz="1600" i="1" dirty="0">
                                      <a:latin typeface="Cambria Math" panose="02040503050406030204" pitchFamily="18" charset="0"/>
                                    </a:rPr>
                                    <m:t>𝜏</m:t>
                                  </m:r>
                                </m:e>
                                <m:sub>
                                  <m:r>
                                    <a:rPr lang="de-CH" sz="1600" i="1" dirty="0">
                                      <a:latin typeface="Cambria Math" panose="02040503050406030204" pitchFamily="18" charset="0"/>
                                    </a:rPr>
                                    <m:t>2</m:t>
                                  </m:r>
                                </m:sub>
                              </m:sSub>
                            </m:den>
                          </m:f>
                        </m:e>
                      </m:d>
                    </m:oMath>
                  </m:oMathPara>
                </a14:m>
                <a:endParaRPr lang="de-CH" sz="1600" dirty="0"/>
              </a:p>
            </p:txBody>
          </p:sp>
        </mc:Choice>
        <mc:Fallback>
          <p:sp>
            <p:nvSpPr>
              <p:cNvPr id="12" name="Textfeld 11">
                <a:extLst>
                  <a:ext uri="{FF2B5EF4-FFF2-40B4-BE49-F238E27FC236}">
                    <a16:creationId xmlns:a16="http://schemas.microsoft.com/office/drawing/2014/main" id="{50DC98B2-0E8B-4680-A12E-AE4B0FB3842B}"/>
                  </a:ext>
                </a:extLst>
              </p:cNvPr>
              <p:cNvSpPr txBox="1">
                <a:spLocks noRot="1" noChangeAspect="1" noMove="1" noResize="1" noEditPoints="1" noAdjustHandles="1" noChangeArrowheads="1" noChangeShapeType="1" noTextEdit="1"/>
              </p:cNvSpPr>
              <p:nvPr/>
            </p:nvSpPr>
            <p:spPr>
              <a:xfrm>
                <a:off x="35092270" y="25723725"/>
                <a:ext cx="6998084" cy="472584"/>
              </a:xfrm>
              <a:prstGeom prst="rect">
                <a:avLst/>
              </a:prstGeom>
              <a:blipFill>
                <a:blip r:embed="rId8"/>
                <a:stretch>
                  <a:fillRect b="-18182"/>
                </a:stretch>
              </a:blipFill>
            </p:spPr>
            <p:txBody>
              <a:bodyPr/>
              <a:lstStyle/>
              <a:p>
                <a:r>
                  <a:rPr lang="en-US">
                    <a:noFill/>
                  </a:rPr>
                  <a:t> </a:t>
                </a:r>
              </a:p>
            </p:txBody>
          </p:sp>
        </mc:Fallback>
      </mc:AlternateContent>
      <p:grpSp>
        <p:nvGrpSpPr>
          <p:cNvPr id="257" name="Gruppieren 256">
            <a:extLst>
              <a:ext uri="{FF2B5EF4-FFF2-40B4-BE49-F238E27FC236}">
                <a16:creationId xmlns:a16="http://schemas.microsoft.com/office/drawing/2014/main" id="{93192F9A-3381-4742-9C2A-EE5CDC025552}"/>
              </a:ext>
            </a:extLst>
          </p:cNvPr>
          <p:cNvGrpSpPr/>
          <p:nvPr/>
        </p:nvGrpSpPr>
        <p:grpSpPr>
          <a:xfrm>
            <a:off x="30198482" y="21853807"/>
            <a:ext cx="9803036" cy="6544758"/>
            <a:chOff x="30208723" y="22096413"/>
            <a:chExt cx="9390711" cy="6302152"/>
          </a:xfrm>
        </p:grpSpPr>
        <p:pic>
          <p:nvPicPr>
            <p:cNvPr id="9" name="Grafik 8">
              <a:extLst>
                <a:ext uri="{FF2B5EF4-FFF2-40B4-BE49-F238E27FC236}">
                  <a16:creationId xmlns:a16="http://schemas.microsoft.com/office/drawing/2014/main" id="{A108873F-2045-4CBD-B879-C7745E29C56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208723" y="22221255"/>
              <a:ext cx="9390711" cy="6177310"/>
            </a:xfrm>
            <a:prstGeom prst="rect">
              <a:avLst/>
            </a:prstGeom>
          </p:spPr>
        </p:pic>
        <mc:AlternateContent xmlns:mc="http://schemas.openxmlformats.org/markup-compatibility/2006">
          <mc:Choice xmlns:a14="http://schemas.microsoft.com/office/drawing/2010/main" Requires="a14">
            <p:sp>
              <p:nvSpPr>
                <p:cNvPr id="11" name="Textfeld 10">
                  <a:extLst>
                    <a:ext uri="{FF2B5EF4-FFF2-40B4-BE49-F238E27FC236}">
                      <a16:creationId xmlns:a16="http://schemas.microsoft.com/office/drawing/2014/main" id="{DA72DE40-A914-44E9-B86F-E7412DE23DEC}"/>
                    </a:ext>
                  </a:extLst>
                </p:cNvPr>
                <p:cNvSpPr txBox="1"/>
                <p:nvPr/>
              </p:nvSpPr>
              <p:spPr>
                <a:xfrm>
                  <a:off x="32983662" y="22487467"/>
                  <a:ext cx="507257" cy="2366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CH" i="1" smtClean="0">
                                <a:latin typeface="Cambria Math" panose="02040503050406030204" pitchFamily="18" charset="0"/>
                              </a:rPr>
                            </m:ctrlPr>
                          </m:sSubPr>
                          <m:e>
                            <m:r>
                              <a:rPr lang="de-CH" i="1">
                                <a:latin typeface="Cambria Math" panose="02040503050406030204" pitchFamily="18" charset="0"/>
                                <a:ea typeface="Cambria Math" panose="02040503050406030204" pitchFamily="18" charset="0"/>
                              </a:rPr>
                              <m:t>𝜏</m:t>
                            </m:r>
                          </m:e>
                          <m:sub>
                            <m:r>
                              <a:rPr lang="de-CH" b="0" i="1" smtClean="0">
                                <a:latin typeface="Cambria Math" panose="02040503050406030204" pitchFamily="18" charset="0"/>
                              </a:rPr>
                              <m:t>1</m:t>
                            </m:r>
                          </m:sub>
                        </m:sSub>
                      </m:oMath>
                    </m:oMathPara>
                  </a14:m>
                  <a:endParaRPr lang="de-CH" dirty="0"/>
                </a:p>
              </p:txBody>
            </p:sp>
          </mc:Choice>
          <mc:Fallback>
            <p:sp>
              <p:nvSpPr>
                <p:cNvPr id="11" name="Textfeld 10">
                  <a:extLst>
                    <a:ext uri="{FF2B5EF4-FFF2-40B4-BE49-F238E27FC236}">
                      <a16:creationId xmlns:a16="http://schemas.microsoft.com/office/drawing/2014/main" id="{DA72DE40-A914-44E9-B86F-E7412DE23DEC}"/>
                    </a:ext>
                  </a:extLst>
                </p:cNvPr>
                <p:cNvSpPr txBox="1">
                  <a:spLocks noRot="1" noChangeAspect="1" noMove="1" noResize="1" noEditPoints="1" noAdjustHandles="1" noChangeArrowheads="1" noChangeShapeType="1" noTextEdit="1"/>
                </p:cNvSpPr>
                <p:nvPr/>
              </p:nvSpPr>
              <p:spPr>
                <a:xfrm>
                  <a:off x="32983662" y="22487467"/>
                  <a:ext cx="507257" cy="236621"/>
                </a:xfrm>
                <a:prstGeom prst="rect">
                  <a:avLst/>
                </a:prstGeom>
                <a:blipFill>
                  <a:blip r:embed="rId11"/>
                  <a:stretch>
                    <a:fillRect b="-3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2" name="Textfeld 61">
                  <a:extLst>
                    <a:ext uri="{FF2B5EF4-FFF2-40B4-BE49-F238E27FC236}">
                      <a16:creationId xmlns:a16="http://schemas.microsoft.com/office/drawing/2014/main" id="{089351B5-DEF2-44D0-A968-F173FC65645C}"/>
                    </a:ext>
                  </a:extLst>
                </p:cNvPr>
                <p:cNvSpPr txBox="1"/>
                <p:nvPr/>
              </p:nvSpPr>
              <p:spPr>
                <a:xfrm>
                  <a:off x="32977508" y="24379445"/>
                  <a:ext cx="507257" cy="2366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CH" i="1" smtClean="0">
                                <a:latin typeface="Cambria Math" panose="02040503050406030204" pitchFamily="18" charset="0"/>
                              </a:rPr>
                            </m:ctrlPr>
                          </m:sSubPr>
                          <m:e>
                            <m:r>
                              <a:rPr lang="de-CH" i="1">
                                <a:latin typeface="Cambria Math" panose="02040503050406030204" pitchFamily="18" charset="0"/>
                                <a:ea typeface="Cambria Math" panose="02040503050406030204" pitchFamily="18" charset="0"/>
                              </a:rPr>
                              <m:t>𝜏</m:t>
                            </m:r>
                          </m:e>
                          <m:sub>
                            <m:r>
                              <a:rPr lang="de-CH" b="0" i="1" smtClean="0">
                                <a:latin typeface="Cambria Math" panose="02040503050406030204" pitchFamily="18" charset="0"/>
                              </a:rPr>
                              <m:t>2</m:t>
                            </m:r>
                          </m:sub>
                        </m:sSub>
                      </m:oMath>
                    </m:oMathPara>
                  </a14:m>
                  <a:endParaRPr lang="de-CH" dirty="0"/>
                </a:p>
              </p:txBody>
            </p:sp>
          </mc:Choice>
          <mc:Fallback>
            <p:sp>
              <p:nvSpPr>
                <p:cNvPr id="62" name="Textfeld 61">
                  <a:extLst>
                    <a:ext uri="{FF2B5EF4-FFF2-40B4-BE49-F238E27FC236}">
                      <a16:creationId xmlns:a16="http://schemas.microsoft.com/office/drawing/2014/main" id="{089351B5-DEF2-44D0-A968-F173FC65645C}"/>
                    </a:ext>
                  </a:extLst>
                </p:cNvPr>
                <p:cNvSpPr txBox="1">
                  <a:spLocks noRot="1" noChangeAspect="1" noMove="1" noResize="1" noEditPoints="1" noAdjustHandles="1" noChangeArrowheads="1" noChangeShapeType="1" noTextEdit="1"/>
                </p:cNvSpPr>
                <p:nvPr/>
              </p:nvSpPr>
              <p:spPr>
                <a:xfrm>
                  <a:off x="32977508" y="24379445"/>
                  <a:ext cx="507257" cy="236621"/>
                </a:xfrm>
                <a:prstGeom prst="rect">
                  <a:avLst/>
                </a:prstGeom>
                <a:blipFill>
                  <a:blip r:embed="rId12"/>
                  <a:stretch>
                    <a:fillRect b="-3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3" name="Textfeld 62">
                  <a:extLst>
                    <a:ext uri="{FF2B5EF4-FFF2-40B4-BE49-F238E27FC236}">
                      <a16:creationId xmlns:a16="http://schemas.microsoft.com/office/drawing/2014/main" id="{8B5D7D2B-9811-4120-BD07-2B54472A9608}"/>
                    </a:ext>
                  </a:extLst>
                </p:cNvPr>
                <p:cNvSpPr txBox="1"/>
                <p:nvPr/>
              </p:nvSpPr>
              <p:spPr>
                <a:xfrm>
                  <a:off x="32983662" y="26294499"/>
                  <a:ext cx="507257" cy="2366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CH" i="1" smtClean="0">
                                <a:latin typeface="Cambria Math" panose="02040503050406030204" pitchFamily="18" charset="0"/>
                              </a:rPr>
                            </m:ctrlPr>
                          </m:sSubPr>
                          <m:e>
                            <m:r>
                              <a:rPr lang="de-CH" i="1">
                                <a:latin typeface="Cambria Math" panose="02040503050406030204" pitchFamily="18" charset="0"/>
                                <a:ea typeface="Cambria Math" panose="02040503050406030204" pitchFamily="18" charset="0"/>
                              </a:rPr>
                              <m:t>𝜏</m:t>
                            </m:r>
                          </m:e>
                          <m:sub>
                            <m:r>
                              <a:rPr lang="de-CH" b="0" i="1" smtClean="0">
                                <a:latin typeface="Cambria Math" panose="02040503050406030204" pitchFamily="18" charset="0"/>
                              </a:rPr>
                              <m:t>3</m:t>
                            </m:r>
                          </m:sub>
                        </m:sSub>
                      </m:oMath>
                    </m:oMathPara>
                  </a14:m>
                  <a:endParaRPr lang="de-CH" dirty="0"/>
                </a:p>
              </p:txBody>
            </p:sp>
          </mc:Choice>
          <mc:Fallback>
            <p:sp>
              <p:nvSpPr>
                <p:cNvPr id="63" name="Textfeld 62">
                  <a:extLst>
                    <a:ext uri="{FF2B5EF4-FFF2-40B4-BE49-F238E27FC236}">
                      <a16:creationId xmlns:a16="http://schemas.microsoft.com/office/drawing/2014/main" id="{8B5D7D2B-9811-4120-BD07-2B54472A9608}"/>
                    </a:ext>
                  </a:extLst>
                </p:cNvPr>
                <p:cNvSpPr txBox="1">
                  <a:spLocks noRot="1" noChangeAspect="1" noMove="1" noResize="1" noEditPoints="1" noAdjustHandles="1" noChangeArrowheads="1" noChangeShapeType="1" noTextEdit="1"/>
                </p:cNvSpPr>
                <p:nvPr/>
              </p:nvSpPr>
              <p:spPr>
                <a:xfrm>
                  <a:off x="32983662" y="26294499"/>
                  <a:ext cx="507257" cy="236621"/>
                </a:xfrm>
                <a:prstGeom prst="rect">
                  <a:avLst/>
                </a:prstGeom>
                <a:blipFill>
                  <a:blip r:embed="rId13"/>
                  <a:stretch>
                    <a:fillRect b="-32500"/>
                  </a:stretch>
                </a:blipFill>
              </p:spPr>
              <p:txBody>
                <a:bodyPr/>
                <a:lstStyle/>
                <a:p>
                  <a:r>
                    <a:rPr lang="en-US">
                      <a:noFill/>
                    </a:rPr>
                    <a:t> </a:t>
                  </a:r>
                </a:p>
              </p:txBody>
            </p:sp>
          </mc:Fallback>
        </mc:AlternateContent>
        <p:sp>
          <p:nvSpPr>
            <p:cNvPr id="25" name="Rechteck 24">
              <a:extLst>
                <a:ext uri="{FF2B5EF4-FFF2-40B4-BE49-F238E27FC236}">
                  <a16:creationId xmlns:a16="http://schemas.microsoft.com/office/drawing/2014/main" id="{05D67E86-C449-4D65-B1DC-81D59074CF17}"/>
                </a:ext>
              </a:extLst>
            </p:cNvPr>
            <p:cNvSpPr/>
            <p:nvPr/>
          </p:nvSpPr>
          <p:spPr>
            <a:xfrm>
              <a:off x="32983662" y="22211351"/>
              <a:ext cx="1734337" cy="717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mc:AlternateContent xmlns:mc="http://schemas.openxmlformats.org/markup-compatibility/2006">
          <mc:Choice xmlns:a14="http://schemas.microsoft.com/office/drawing/2010/main" Requires="a14">
            <p:sp>
              <p:nvSpPr>
                <p:cNvPr id="24" name="Textfeld 23">
                  <a:extLst>
                    <a:ext uri="{FF2B5EF4-FFF2-40B4-BE49-F238E27FC236}">
                      <a16:creationId xmlns:a16="http://schemas.microsoft.com/office/drawing/2014/main" id="{5D865E2D-33A0-49C3-AEF6-75CD6E059F2C}"/>
                    </a:ext>
                  </a:extLst>
                </p:cNvPr>
                <p:cNvSpPr txBox="1"/>
                <p:nvPr/>
              </p:nvSpPr>
              <p:spPr>
                <a:xfrm>
                  <a:off x="33539658" y="22096413"/>
                  <a:ext cx="1074989" cy="4732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CH" b="0" i="1" smtClean="0">
                                <a:latin typeface="Cambria Math" panose="02040503050406030204" pitchFamily="18" charset="0"/>
                              </a:rPr>
                            </m:ctrlPr>
                          </m:sSubPr>
                          <m:e>
                            <m:r>
                              <a:rPr lang="de-CH" b="0" i="1" smtClean="0">
                                <a:latin typeface="Cambria Math" panose="02040503050406030204" pitchFamily="18" charset="0"/>
                              </a:rPr>
                              <m:t>𝑟</m:t>
                            </m:r>
                          </m:e>
                          <m:sub>
                            <m:r>
                              <a:rPr lang="de-CH" b="0" i="1" smtClean="0">
                                <a:latin typeface="Cambria Math" panose="02040503050406030204" pitchFamily="18" charset="0"/>
                              </a:rPr>
                              <m:t>1</m:t>
                            </m:r>
                          </m:sub>
                        </m:sSub>
                        <m:r>
                          <a:rPr lang="de-CH" b="0" i="1" smtClean="0">
                            <a:latin typeface="Cambria Math" panose="02040503050406030204" pitchFamily="18" charset="0"/>
                          </a:rPr>
                          <m:t>=10 </m:t>
                        </m:r>
                        <m:r>
                          <m:rPr>
                            <m:sty m:val="p"/>
                          </m:rPr>
                          <a:rPr lang="de-CH" b="0" i="0" smtClean="0">
                            <a:latin typeface="Cambria Math" panose="02040503050406030204" pitchFamily="18" charset="0"/>
                          </a:rPr>
                          <m:t>Hz</m:t>
                        </m:r>
                      </m:oMath>
                    </m:oMathPara>
                  </a14:m>
                  <a:endParaRPr lang="de-CH" b="0" dirty="0"/>
                </a:p>
                <a:p>
                  <a:pPr/>
                  <a14:m>
                    <m:oMathPara xmlns:m="http://schemas.openxmlformats.org/officeDocument/2006/math">
                      <m:oMathParaPr>
                        <m:jc m:val="centerGroup"/>
                      </m:oMathParaPr>
                      <m:oMath xmlns:m="http://schemas.openxmlformats.org/officeDocument/2006/math">
                        <m:sSub>
                          <m:sSubPr>
                            <m:ctrlPr>
                              <a:rPr lang="de-CH" i="1" dirty="0" smtClean="0">
                                <a:latin typeface="Cambria Math" panose="02040503050406030204" pitchFamily="18" charset="0"/>
                              </a:rPr>
                            </m:ctrlPr>
                          </m:sSubPr>
                          <m:e>
                            <m:r>
                              <m:rPr>
                                <m:sty m:val="p"/>
                              </m:rPr>
                              <a:rPr lang="de-CH" i="0" dirty="0" smtClean="0">
                                <a:latin typeface="Cambria Math" panose="02040503050406030204" pitchFamily="18" charset="0"/>
                              </a:rPr>
                              <m:t>τ</m:t>
                            </m:r>
                          </m:e>
                          <m:sub>
                            <m:r>
                              <a:rPr lang="de-CH" i="0" dirty="0" smtClean="0">
                                <a:latin typeface="Cambria Math" panose="02040503050406030204" pitchFamily="18" charset="0"/>
                              </a:rPr>
                              <m:t>1</m:t>
                            </m:r>
                          </m:sub>
                        </m:sSub>
                        <m:r>
                          <a:rPr lang="de-CH" i="1" dirty="0" smtClean="0">
                            <a:latin typeface="Cambria Math" panose="02040503050406030204" pitchFamily="18" charset="0"/>
                          </a:rPr>
                          <m:t>=15</m:t>
                        </m:r>
                        <m:r>
                          <a:rPr lang="de-CH" b="0" i="1" dirty="0" smtClean="0">
                            <a:latin typeface="Cambria Math" panose="02040503050406030204" pitchFamily="18" charset="0"/>
                          </a:rPr>
                          <m:t> </m:t>
                        </m:r>
                        <m:r>
                          <m:rPr>
                            <m:sty m:val="p"/>
                          </m:rPr>
                          <a:rPr lang="de-CH" i="0" dirty="0" smtClean="0">
                            <a:latin typeface="Cambria Math" panose="02040503050406030204" pitchFamily="18" charset="0"/>
                          </a:rPr>
                          <m:t>m</m:t>
                        </m:r>
                        <m:r>
                          <m:rPr>
                            <m:sty m:val="p"/>
                          </m:rPr>
                          <a:rPr lang="de-CH" i="0" dirty="0">
                            <a:latin typeface="Cambria Math" panose="02040503050406030204" pitchFamily="18" charset="0"/>
                          </a:rPr>
                          <m:t>s</m:t>
                        </m:r>
                      </m:oMath>
                    </m:oMathPara>
                  </a14:m>
                  <a:endParaRPr lang="de-CH" dirty="0"/>
                </a:p>
              </p:txBody>
            </p:sp>
          </mc:Choice>
          <mc:Fallback>
            <p:sp>
              <p:nvSpPr>
                <p:cNvPr id="24" name="Textfeld 23">
                  <a:extLst>
                    <a:ext uri="{FF2B5EF4-FFF2-40B4-BE49-F238E27FC236}">
                      <a16:creationId xmlns:a16="http://schemas.microsoft.com/office/drawing/2014/main" id="{5D865E2D-33A0-49C3-AEF6-75CD6E059F2C}"/>
                    </a:ext>
                  </a:extLst>
                </p:cNvPr>
                <p:cNvSpPr txBox="1">
                  <a:spLocks noRot="1" noChangeAspect="1" noMove="1" noResize="1" noEditPoints="1" noAdjustHandles="1" noChangeArrowheads="1" noChangeShapeType="1" noTextEdit="1"/>
                </p:cNvSpPr>
                <p:nvPr/>
              </p:nvSpPr>
              <p:spPr>
                <a:xfrm>
                  <a:off x="33539658" y="22096413"/>
                  <a:ext cx="1074989" cy="473242"/>
                </a:xfrm>
                <a:prstGeom prst="rect">
                  <a:avLst/>
                </a:prstGeom>
                <a:blipFill>
                  <a:blip r:embed="rId14"/>
                  <a:stretch>
                    <a:fillRect l="-4891" r="-4891" b="-1975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Rechteck 13">
                  <a:extLst>
                    <a:ext uri="{FF2B5EF4-FFF2-40B4-BE49-F238E27FC236}">
                      <a16:creationId xmlns:a16="http://schemas.microsoft.com/office/drawing/2014/main" id="{6DDE98C8-7042-434F-A36E-CA08D7A00479}"/>
                    </a:ext>
                  </a:extLst>
                </p:cNvPr>
                <p:cNvSpPr/>
                <p:nvPr/>
              </p:nvSpPr>
              <p:spPr>
                <a:xfrm>
                  <a:off x="33108407" y="22599944"/>
                  <a:ext cx="1937493" cy="315494"/>
                </a:xfrm>
                <a:prstGeom prst="rect">
                  <a:avLst/>
                </a:prstGeom>
              </p:spPr>
              <p:txBody>
                <a:bodyPr wrap="none">
                  <a:spAutoFit/>
                </a:bodyPr>
                <a:lstStyle/>
                <a:p>
                  <a14:m>
                    <m:oMath xmlns:m="http://schemas.openxmlformats.org/officeDocument/2006/math">
                      <m:sSup>
                        <m:sSupPr>
                          <m:ctrlPr>
                            <a:rPr lang="de-CH" i="1" dirty="0" smtClean="0">
                              <a:latin typeface="Cambria Math" panose="02040503050406030204" pitchFamily="18" charset="0"/>
                            </a:rPr>
                          </m:ctrlPr>
                        </m:sSupPr>
                        <m:e>
                          <m:r>
                            <a:rPr lang="de-CH" i="1" dirty="0">
                              <a:latin typeface="Cambria Math" panose="02040503050406030204" pitchFamily="18" charset="0"/>
                            </a:rPr>
                            <m:t>𝜎</m:t>
                          </m:r>
                        </m:e>
                        <m:sup>
                          <m:r>
                            <a:rPr lang="de-CH" i="1" dirty="0">
                              <a:latin typeface="Cambria Math" panose="02040503050406030204" pitchFamily="18" charset="0"/>
                            </a:rPr>
                            <m:t>2</m:t>
                          </m:r>
                        </m:sup>
                      </m:sSup>
                      <m:d>
                        <m:dPr>
                          <m:ctrlPr>
                            <a:rPr lang="de-CH" i="1" dirty="0">
                              <a:latin typeface="Cambria Math" panose="02040503050406030204" pitchFamily="18" charset="0"/>
                            </a:rPr>
                          </m:ctrlPr>
                        </m:dPr>
                        <m:e>
                          <m:sSup>
                            <m:sSupPr>
                              <m:ctrlPr>
                                <a:rPr lang="de-CH" i="1" dirty="0">
                                  <a:latin typeface="Cambria Math" panose="02040503050406030204" pitchFamily="18" charset="0"/>
                                </a:rPr>
                              </m:ctrlPr>
                            </m:sSupPr>
                            <m:e>
                              <m:r>
                                <a:rPr lang="de-CH" i="1" dirty="0">
                                  <a:latin typeface="Cambria Math" panose="02040503050406030204" pitchFamily="18" charset="0"/>
                                </a:rPr>
                                <m:t>𝑥</m:t>
                              </m:r>
                            </m:e>
                            <m:sup>
                              <m:r>
                                <a:rPr lang="de-CH" i="1" dirty="0">
                                  <a:latin typeface="Cambria Math" panose="02040503050406030204" pitchFamily="18" charset="0"/>
                                </a:rPr>
                                <m:t>𝜖</m:t>
                              </m:r>
                            </m:sup>
                          </m:sSup>
                        </m:e>
                      </m:d>
                      <m:r>
                        <a:rPr lang="de-CH" b="0" i="1" dirty="0" smtClean="0">
                          <a:latin typeface="Cambria Math" panose="02040503050406030204" pitchFamily="18" charset="0"/>
                        </a:rPr>
                        <m:t>≈</m:t>
                      </m:r>
                    </m:oMath>
                  </a14:m>
                  <a:r>
                    <a:rPr lang="de-CH" dirty="0"/>
                    <a:t> </a:t>
                  </a:r>
                  <a14:m>
                    <m:oMath xmlns:m="http://schemas.openxmlformats.org/officeDocument/2006/math">
                      <m:r>
                        <a:rPr lang="de-CH" i="1" dirty="0" smtClean="0">
                          <a:latin typeface="Cambria Math" panose="02040503050406030204" pitchFamily="18" charset="0"/>
                        </a:rPr>
                        <m:t>2.7 </m:t>
                      </m:r>
                      <m:sSup>
                        <m:sSupPr>
                          <m:ctrlPr>
                            <a:rPr lang="de-CH" i="1" dirty="0" smtClean="0">
                              <a:latin typeface="Cambria Math" panose="02040503050406030204" pitchFamily="18" charset="0"/>
                            </a:rPr>
                          </m:ctrlPr>
                        </m:sSupPr>
                        <m:e>
                          <m:d>
                            <m:dPr>
                              <m:begChr m:val="["/>
                              <m:endChr m:val="]"/>
                              <m:ctrlPr>
                                <a:rPr lang="de-CH" i="1" dirty="0" smtClean="0">
                                  <a:latin typeface="Cambria Math" panose="02040503050406030204" pitchFamily="18" charset="0"/>
                                </a:rPr>
                              </m:ctrlPr>
                            </m:dPr>
                            <m:e>
                              <m:r>
                                <m:rPr>
                                  <m:sty m:val="p"/>
                                </m:rPr>
                                <a:rPr lang="de-CH" i="0" dirty="0" smtClean="0">
                                  <a:latin typeface="Cambria Math" panose="02040503050406030204" pitchFamily="18" charset="0"/>
                                </a:rPr>
                                <m:t>mV</m:t>
                              </m:r>
                            </m:e>
                          </m:d>
                        </m:e>
                        <m:sup>
                          <m:r>
                            <a:rPr lang="de-CH" i="1" dirty="0" smtClean="0">
                              <a:latin typeface="Cambria Math" panose="02040503050406030204" pitchFamily="18" charset="0"/>
                            </a:rPr>
                            <m:t>2</m:t>
                          </m:r>
                        </m:sup>
                      </m:sSup>
                    </m:oMath>
                  </a14:m>
                  <a:endParaRPr lang="de-CH" dirty="0"/>
                </a:p>
              </p:txBody>
            </p:sp>
          </mc:Choice>
          <mc:Fallback>
            <p:sp>
              <p:nvSpPr>
                <p:cNvPr id="14" name="Rechteck 13">
                  <a:extLst>
                    <a:ext uri="{FF2B5EF4-FFF2-40B4-BE49-F238E27FC236}">
                      <a16:creationId xmlns:a16="http://schemas.microsoft.com/office/drawing/2014/main" id="{6DDE98C8-7042-434F-A36E-CA08D7A00479}"/>
                    </a:ext>
                  </a:extLst>
                </p:cNvPr>
                <p:cNvSpPr>
                  <a:spLocks noRot="1" noChangeAspect="1" noMove="1" noResize="1" noEditPoints="1" noAdjustHandles="1" noChangeArrowheads="1" noChangeShapeType="1" noTextEdit="1"/>
                </p:cNvSpPr>
                <p:nvPr/>
              </p:nvSpPr>
              <p:spPr>
                <a:xfrm>
                  <a:off x="33108407" y="22599944"/>
                  <a:ext cx="1937493" cy="315494"/>
                </a:xfrm>
                <a:prstGeom prst="rect">
                  <a:avLst/>
                </a:prstGeom>
                <a:blipFill>
                  <a:blip r:embed="rId15"/>
                  <a:stretch>
                    <a:fillRect r="-2108" b="-5660"/>
                  </a:stretch>
                </a:blipFill>
              </p:spPr>
              <p:txBody>
                <a:bodyPr/>
                <a:lstStyle/>
                <a:p>
                  <a:r>
                    <a:rPr lang="en-US">
                      <a:noFill/>
                    </a:rPr>
                    <a:t> </a:t>
                  </a:r>
                </a:p>
              </p:txBody>
            </p:sp>
          </mc:Fallback>
        </mc:AlternateContent>
        <p:sp>
          <p:nvSpPr>
            <p:cNvPr id="69" name="Rechteck 68">
              <a:extLst>
                <a:ext uri="{FF2B5EF4-FFF2-40B4-BE49-F238E27FC236}">
                  <a16:creationId xmlns:a16="http://schemas.microsoft.com/office/drawing/2014/main" id="{2263B8B6-3713-4417-BCD8-DD60B53F3871}"/>
                </a:ext>
              </a:extLst>
            </p:cNvPr>
            <p:cNvSpPr/>
            <p:nvPr/>
          </p:nvSpPr>
          <p:spPr>
            <a:xfrm>
              <a:off x="32975079" y="26278804"/>
              <a:ext cx="1916450" cy="8506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7" name="Rechteck 66">
              <a:extLst>
                <a:ext uri="{FF2B5EF4-FFF2-40B4-BE49-F238E27FC236}">
                  <a16:creationId xmlns:a16="http://schemas.microsoft.com/office/drawing/2014/main" id="{F1A7ED50-BB38-4AAC-8744-6BA097849296}"/>
                </a:ext>
              </a:extLst>
            </p:cNvPr>
            <p:cNvSpPr/>
            <p:nvPr/>
          </p:nvSpPr>
          <p:spPr>
            <a:xfrm>
              <a:off x="33122408" y="24278032"/>
              <a:ext cx="1743018" cy="8574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mc:AlternateContent xmlns:mc="http://schemas.openxmlformats.org/markup-compatibility/2006">
          <mc:Choice xmlns:a14="http://schemas.microsoft.com/office/drawing/2010/main" Requires="a14">
            <p:sp>
              <p:nvSpPr>
                <p:cNvPr id="68" name="Textfeld 67">
                  <a:extLst>
                    <a:ext uri="{FF2B5EF4-FFF2-40B4-BE49-F238E27FC236}">
                      <a16:creationId xmlns:a16="http://schemas.microsoft.com/office/drawing/2014/main" id="{59D839B1-3B75-4CDE-8357-84F526FDC021}"/>
                    </a:ext>
                  </a:extLst>
                </p:cNvPr>
                <p:cNvSpPr txBox="1"/>
                <p:nvPr/>
              </p:nvSpPr>
              <p:spPr>
                <a:xfrm>
                  <a:off x="33543773" y="24293278"/>
                  <a:ext cx="1066759" cy="4732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CH" b="0" i="1" smtClean="0">
                                <a:latin typeface="Cambria Math" panose="02040503050406030204" pitchFamily="18" charset="0"/>
                              </a:rPr>
                            </m:ctrlPr>
                          </m:sSubPr>
                          <m:e>
                            <m:r>
                              <a:rPr lang="de-CH" b="0" i="1" smtClean="0">
                                <a:latin typeface="Cambria Math" panose="02040503050406030204" pitchFamily="18" charset="0"/>
                              </a:rPr>
                              <m:t>𝑟</m:t>
                            </m:r>
                          </m:e>
                          <m:sub>
                            <m:r>
                              <a:rPr lang="de-CH" b="0" i="1" smtClean="0">
                                <a:latin typeface="Cambria Math" panose="02040503050406030204" pitchFamily="18" charset="0"/>
                              </a:rPr>
                              <m:t>2</m:t>
                            </m:r>
                          </m:sub>
                        </m:sSub>
                        <m:r>
                          <a:rPr lang="de-CH" b="0" i="1" smtClean="0">
                            <a:latin typeface="Cambria Math" panose="02040503050406030204" pitchFamily="18" charset="0"/>
                          </a:rPr>
                          <m:t>= 5 </m:t>
                        </m:r>
                        <m:r>
                          <m:rPr>
                            <m:sty m:val="p"/>
                          </m:rPr>
                          <a:rPr lang="de-CH" b="0" i="0" smtClean="0">
                            <a:latin typeface="Cambria Math" panose="02040503050406030204" pitchFamily="18" charset="0"/>
                          </a:rPr>
                          <m:t>Hz</m:t>
                        </m:r>
                      </m:oMath>
                    </m:oMathPara>
                  </a14:m>
                  <a:endParaRPr lang="de-CH" b="0" dirty="0"/>
                </a:p>
                <a:p>
                  <a:pPr/>
                  <a14:m>
                    <m:oMathPara xmlns:m="http://schemas.openxmlformats.org/officeDocument/2006/math">
                      <m:oMathParaPr>
                        <m:jc m:val="centerGroup"/>
                      </m:oMathParaPr>
                      <m:oMath xmlns:m="http://schemas.openxmlformats.org/officeDocument/2006/math">
                        <m:sSub>
                          <m:sSubPr>
                            <m:ctrlPr>
                              <a:rPr lang="de-CH" i="1" dirty="0" smtClean="0">
                                <a:latin typeface="Cambria Math" panose="02040503050406030204" pitchFamily="18" charset="0"/>
                              </a:rPr>
                            </m:ctrlPr>
                          </m:sSubPr>
                          <m:e>
                            <m:r>
                              <m:rPr>
                                <m:sty m:val="p"/>
                              </m:rPr>
                              <a:rPr lang="de-CH" i="0" dirty="0" smtClean="0">
                                <a:latin typeface="Cambria Math" panose="02040503050406030204" pitchFamily="18" charset="0"/>
                              </a:rPr>
                              <m:t>τ</m:t>
                            </m:r>
                          </m:e>
                          <m:sub>
                            <m:r>
                              <a:rPr lang="de-CH" b="0" i="0" dirty="0" smtClean="0">
                                <a:latin typeface="Cambria Math" panose="02040503050406030204" pitchFamily="18" charset="0"/>
                              </a:rPr>
                              <m:t>2</m:t>
                            </m:r>
                          </m:sub>
                        </m:sSub>
                        <m:r>
                          <a:rPr lang="de-CH" i="1" dirty="0" smtClean="0">
                            <a:latin typeface="Cambria Math" panose="02040503050406030204" pitchFamily="18" charset="0"/>
                          </a:rPr>
                          <m:t>=15</m:t>
                        </m:r>
                        <m:r>
                          <a:rPr lang="de-CH" b="0" i="1" dirty="0" smtClean="0">
                            <a:latin typeface="Cambria Math" panose="02040503050406030204" pitchFamily="18" charset="0"/>
                          </a:rPr>
                          <m:t> </m:t>
                        </m:r>
                        <m:r>
                          <m:rPr>
                            <m:sty m:val="p"/>
                          </m:rPr>
                          <a:rPr lang="de-CH" i="0" dirty="0" smtClean="0">
                            <a:latin typeface="Cambria Math" panose="02040503050406030204" pitchFamily="18" charset="0"/>
                          </a:rPr>
                          <m:t>m</m:t>
                        </m:r>
                        <m:r>
                          <m:rPr>
                            <m:sty m:val="p"/>
                          </m:rPr>
                          <a:rPr lang="de-CH" i="0" dirty="0">
                            <a:latin typeface="Cambria Math" panose="02040503050406030204" pitchFamily="18" charset="0"/>
                          </a:rPr>
                          <m:t>s</m:t>
                        </m:r>
                      </m:oMath>
                    </m:oMathPara>
                  </a14:m>
                  <a:endParaRPr lang="de-CH" dirty="0"/>
                </a:p>
              </p:txBody>
            </p:sp>
          </mc:Choice>
          <mc:Fallback>
            <p:sp>
              <p:nvSpPr>
                <p:cNvPr id="68" name="Textfeld 67">
                  <a:extLst>
                    <a:ext uri="{FF2B5EF4-FFF2-40B4-BE49-F238E27FC236}">
                      <a16:creationId xmlns:a16="http://schemas.microsoft.com/office/drawing/2014/main" id="{59D839B1-3B75-4CDE-8357-84F526FDC021}"/>
                    </a:ext>
                  </a:extLst>
                </p:cNvPr>
                <p:cNvSpPr txBox="1">
                  <a:spLocks noRot="1" noChangeAspect="1" noMove="1" noResize="1" noEditPoints="1" noAdjustHandles="1" noChangeArrowheads="1" noChangeShapeType="1" noTextEdit="1"/>
                </p:cNvSpPr>
                <p:nvPr/>
              </p:nvSpPr>
              <p:spPr>
                <a:xfrm>
                  <a:off x="33543773" y="24293278"/>
                  <a:ext cx="1066759" cy="473242"/>
                </a:xfrm>
                <a:prstGeom prst="rect">
                  <a:avLst/>
                </a:prstGeom>
                <a:blipFill>
                  <a:blip r:embed="rId16"/>
                  <a:stretch>
                    <a:fillRect l="-5464" r="-5464" b="-2098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Textfeld 69">
                  <a:extLst>
                    <a:ext uri="{FF2B5EF4-FFF2-40B4-BE49-F238E27FC236}">
                      <a16:creationId xmlns:a16="http://schemas.microsoft.com/office/drawing/2014/main" id="{9570C0BB-E82F-4E2C-92FC-444AA1028640}"/>
                    </a:ext>
                  </a:extLst>
                </p:cNvPr>
                <p:cNvSpPr txBox="1"/>
                <p:nvPr/>
              </p:nvSpPr>
              <p:spPr>
                <a:xfrm>
                  <a:off x="33517504" y="26294050"/>
                  <a:ext cx="1119297" cy="4732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CH" b="0" i="1" smtClean="0">
                                <a:latin typeface="Cambria Math" panose="02040503050406030204" pitchFamily="18" charset="0"/>
                              </a:rPr>
                            </m:ctrlPr>
                          </m:sSubPr>
                          <m:e>
                            <m:r>
                              <a:rPr lang="de-CH" b="0" i="1" smtClean="0">
                                <a:latin typeface="Cambria Math" panose="02040503050406030204" pitchFamily="18" charset="0"/>
                              </a:rPr>
                              <m:t>𝑟</m:t>
                            </m:r>
                            <m:r>
                              <a:rPr lang="de-CH" b="0" i="1" smtClean="0">
                                <a:latin typeface="Cambria Math" panose="02040503050406030204" pitchFamily="18" charset="0"/>
                              </a:rPr>
                              <m:t> </m:t>
                            </m:r>
                          </m:e>
                          <m:sub>
                            <m:r>
                              <a:rPr lang="de-CH" b="0" i="1" smtClean="0">
                                <a:latin typeface="Cambria Math" panose="02040503050406030204" pitchFamily="18" charset="0"/>
                              </a:rPr>
                              <m:t>3</m:t>
                            </m:r>
                          </m:sub>
                        </m:sSub>
                        <m:r>
                          <a:rPr lang="de-CH" b="0" i="1" smtClean="0">
                            <a:latin typeface="Cambria Math" panose="02040503050406030204" pitchFamily="18" charset="0"/>
                          </a:rPr>
                          <m:t>=10 </m:t>
                        </m:r>
                        <m:r>
                          <m:rPr>
                            <m:sty m:val="p"/>
                          </m:rPr>
                          <a:rPr lang="de-CH" b="0" i="0" smtClean="0">
                            <a:latin typeface="Cambria Math" panose="02040503050406030204" pitchFamily="18" charset="0"/>
                          </a:rPr>
                          <m:t>Hz</m:t>
                        </m:r>
                      </m:oMath>
                    </m:oMathPara>
                  </a14:m>
                  <a:endParaRPr lang="de-CH" b="0" dirty="0"/>
                </a:p>
                <a:p>
                  <a:pPr/>
                  <a14:m>
                    <m:oMathPara xmlns:m="http://schemas.openxmlformats.org/officeDocument/2006/math">
                      <m:oMathParaPr>
                        <m:jc m:val="centerGroup"/>
                      </m:oMathParaPr>
                      <m:oMath xmlns:m="http://schemas.openxmlformats.org/officeDocument/2006/math">
                        <m:sSub>
                          <m:sSubPr>
                            <m:ctrlPr>
                              <a:rPr lang="de-CH" i="1" dirty="0" smtClean="0">
                                <a:latin typeface="Cambria Math" panose="02040503050406030204" pitchFamily="18" charset="0"/>
                              </a:rPr>
                            </m:ctrlPr>
                          </m:sSubPr>
                          <m:e>
                            <m:r>
                              <m:rPr>
                                <m:sty m:val="p"/>
                              </m:rPr>
                              <a:rPr lang="de-CH" i="0" dirty="0" smtClean="0">
                                <a:latin typeface="Cambria Math" panose="02040503050406030204" pitchFamily="18" charset="0"/>
                              </a:rPr>
                              <m:t>τ</m:t>
                            </m:r>
                          </m:e>
                          <m:sub>
                            <m:r>
                              <a:rPr lang="de-CH" b="0" i="0" dirty="0" smtClean="0">
                                <a:latin typeface="Cambria Math" panose="02040503050406030204" pitchFamily="18" charset="0"/>
                              </a:rPr>
                              <m:t>3</m:t>
                            </m:r>
                          </m:sub>
                        </m:sSub>
                        <m:r>
                          <a:rPr lang="de-CH" i="1" dirty="0" smtClean="0">
                            <a:latin typeface="Cambria Math" panose="02040503050406030204" pitchFamily="18" charset="0"/>
                          </a:rPr>
                          <m:t>=</m:t>
                        </m:r>
                        <m:r>
                          <a:rPr lang="de-CH" b="0" i="1" dirty="0" smtClean="0">
                            <a:latin typeface="Cambria Math" panose="02040503050406030204" pitchFamily="18" charset="0"/>
                          </a:rPr>
                          <m:t> </m:t>
                        </m:r>
                        <m:r>
                          <a:rPr lang="de-CH" i="1" dirty="0" smtClean="0">
                            <a:latin typeface="Cambria Math" panose="02040503050406030204" pitchFamily="18" charset="0"/>
                          </a:rPr>
                          <m:t>5</m:t>
                        </m:r>
                        <m:r>
                          <a:rPr lang="de-CH" b="0" i="1" dirty="0" smtClean="0">
                            <a:latin typeface="Cambria Math" panose="02040503050406030204" pitchFamily="18" charset="0"/>
                          </a:rPr>
                          <m:t> </m:t>
                        </m:r>
                        <m:r>
                          <m:rPr>
                            <m:sty m:val="p"/>
                          </m:rPr>
                          <a:rPr lang="de-CH" i="0" dirty="0" smtClean="0">
                            <a:latin typeface="Cambria Math" panose="02040503050406030204" pitchFamily="18" charset="0"/>
                          </a:rPr>
                          <m:t>m</m:t>
                        </m:r>
                        <m:r>
                          <m:rPr>
                            <m:sty m:val="p"/>
                          </m:rPr>
                          <a:rPr lang="de-CH" i="0" dirty="0">
                            <a:latin typeface="Cambria Math" panose="02040503050406030204" pitchFamily="18" charset="0"/>
                          </a:rPr>
                          <m:t>s</m:t>
                        </m:r>
                      </m:oMath>
                    </m:oMathPara>
                  </a14:m>
                  <a:endParaRPr lang="de-CH" dirty="0"/>
                </a:p>
              </p:txBody>
            </p:sp>
          </mc:Choice>
          <mc:Fallback>
            <p:sp>
              <p:nvSpPr>
                <p:cNvPr id="70" name="Textfeld 69">
                  <a:extLst>
                    <a:ext uri="{FF2B5EF4-FFF2-40B4-BE49-F238E27FC236}">
                      <a16:creationId xmlns:a16="http://schemas.microsoft.com/office/drawing/2014/main" id="{9570C0BB-E82F-4E2C-92FC-444AA1028640}"/>
                    </a:ext>
                  </a:extLst>
                </p:cNvPr>
                <p:cNvSpPr txBox="1">
                  <a:spLocks noRot="1" noChangeAspect="1" noMove="1" noResize="1" noEditPoints="1" noAdjustHandles="1" noChangeArrowheads="1" noChangeShapeType="1" noTextEdit="1"/>
                </p:cNvSpPr>
                <p:nvPr/>
              </p:nvSpPr>
              <p:spPr>
                <a:xfrm>
                  <a:off x="33517504" y="26294050"/>
                  <a:ext cx="1119297" cy="473242"/>
                </a:xfrm>
                <a:prstGeom prst="rect">
                  <a:avLst/>
                </a:prstGeom>
                <a:blipFill>
                  <a:blip r:embed="rId17"/>
                  <a:stretch>
                    <a:fillRect l="-3646" r="-5729" b="-2098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Rechteck 63">
                  <a:extLst>
                    <a:ext uri="{FF2B5EF4-FFF2-40B4-BE49-F238E27FC236}">
                      <a16:creationId xmlns:a16="http://schemas.microsoft.com/office/drawing/2014/main" id="{678E00DD-3FA6-4509-97C7-1396F242BA70}"/>
                    </a:ext>
                  </a:extLst>
                </p:cNvPr>
                <p:cNvSpPr/>
                <p:nvPr/>
              </p:nvSpPr>
              <p:spPr>
                <a:xfrm>
                  <a:off x="33108407" y="24715444"/>
                  <a:ext cx="1937493" cy="315494"/>
                </a:xfrm>
                <a:prstGeom prst="rect">
                  <a:avLst/>
                </a:prstGeom>
              </p:spPr>
              <p:txBody>
                <a:bodyPr wrap="none">
                  <a:spAutoFit/>
                </a:bodyPr>
                <a:lstStyle/>
                <a:p>
                  <a14:m>
                    <m:oMath xmlns:m="http://schemas.openxmlformats.org/officeDocument/2006/math">
                      <m:sSup>
                        <m:sSupPr>
                          <m:ctrlPr>
                            <a:rPr lang="de-CH" i="1" dirty="0" smtClean="0">
                              <a:latin typeface="Cambria Math" panose="02040503050406030204" pitchFamily="18" charset="0"/>
                            </a:rPr>
                          </m:ctrlPr>
                        </m:sSupPr>
                        <m:e>
                          <m:r>
                            <a:rPr lang="de-CH" i="1" dirty="0">
                              <a:latin typeface="Cambria Math" panose="02040503050406030204" pitchFamily="18" charset="0"/>
                            </a:rPr>
                            <m:t>𝜎</m:t>
                          </m:r>
                        </m:e>
                        <m:sup>
                          <m:r>
                            <a:rPr lang="de-CH" i="1" dirty="0">
                              <a:latin typeface="Cambria Math" panose="02040503050406030204" pitchFamily="18" charset="0"/>
                            </a:rPr>
                            <m:t>2</m:t>
                          </m:r>
                        </m:sup>
                      </m:sSup>
                      <m:d>
                        <m:dPr>
                          <m:ctrlPr>
                            <a:rPr lang="de-CH" i="1" dirty="0">
                              <a:latin typeface="Cambria Math" panose="02040503050406030204" pitchFamily="18" charset="0"/>
                            </a:rPr>
                          </m:ctrlPr>
                        </m:dPr>
                        <m:e>
                          <m:sSup>
                            <m:sSupPr>
                              <m:ctrlPr>
                                <a:rPr lang="de-CH" i="1" dirty="0">
                                  <a:latin typeface="Cambria Math" panose="02040503050406030204" pitchFamily="18" charset="0"/>
                                </a:rPr>
                              </m:ctrlPr>
                            </m:sSupPr>
                            <m:e>
                              <m:r>
                                <a:rPr lang="de-CH" i="1" dirty="0">
                                  <a:latin typeface="Cambria Math" panose="02040503050406030204" pitchFamily="18" charset="0"/>
                                </a:rPr>
                                <m:t>𝑥</m:t>
                              </m:r>
                            </m:e>
                            <m:sup>
                              <m:r>
                                <a:rPr lang="de-CH" i="1" dirty="0">
                                  <a:latin typeface="Cambria Math" panose="02040503050406030204" pitchFamily="18" charset="0"/>
                                </a:rPr>
                                <m:t>𝜖</m:t>
                              </m:r>
                            </m:sup>
                          </m:sSup>
                        </m:e>
                      </m:d>
                      <m:r>
                        <a:rPr lang="de-CH" b="0" i="1" dirty="0" smtClean="0">
                          <a:latin typeface="Cambria Math" panose="02040503050406030204" pitchFamily="18" charset="0"/>
                        </a:rPr>
                        <m:t>≈</m:t>
                      </m:r>
                    </m:oMath>
                  </a14:m>
                  <a:r>
                    <a:rPr lang="de-CH" dirty="0"/>
                    <a:t> </a:t>
                  </a:r>
                  <a14:m>
                    <m:oMath xmlns:m="http://schemas.openxmlformats.org/officeDocument/2006/math">
                      <m:r>
                        <a:rPr lang="de-CH" i="0" dirty="0">
                          <a:latin typeface="Cambria Math" panose="02040503050406030204" pitchFamily="18" charset="0"/>
                        </a:rPr>
                        <m:t>5</m:t>
                      </m:r>
                      <m:r>
                        <a:rPr lang="de-CH" b="0" i="0" dirty="0" smtClean="0">
                          <a:latin typeface="Cambria Math" panose="02040503050406030204" pitchFamily="18" charset="0"/>
                        </a:rPr>
                        <m:t>.4</m:t>
                      </m:r>
                      <m:r>
                        <a:rPr lang="de-CH" i="0" dirty="0" smtClean="0">
                          <a:latin typeface="Cambria Math" panose="02040503050406030204" pitchFamily="18" charset="0"/>
                        </a:rPr>
                        <m:t> </m:t>
                      </m:r>
                      <m:sSup>
                        <m:sSupPr>
                          <m:ctrlPr>
                            <a:rPr lang="de-CH" i="1" dirty="0" smtClean="0">
                              <a:latin typeface="Cambria Math" panose="02040503050406030204" pitchFamily="18" charset="0"/>
                            </a:rPr>
                          </m:ctrlPr>
                        </m:sSupPr>
                        <m:e>
                          <m:d>
                            <m:dPr>
                              <m:begChr m:val="["/>
                              <m:endChr m:val="]"/>
                              <m:ctrlPr>
                                <a:rPr lang="de-CH" i="1" dirty="0" smtClean="0">
                                  <a:latin typeface="Cambria Math" panose="02040503050406030204" pitchFamily="18" charset="0"/>
                                </a:rPr>
                              </m:ctrlPr>
                            </m:dPr>
                            <m:e>
                              <m:r>
                                <m:rPr>
                                  <m:sty m:val="p"/>
                                </m:rPr>
                                <a:rPr lang="de-CH" i="0" dirty="0" smtClean="0">
                                  <a:latin typeface="Cambria Math" panose="02040503050406030204" pitchFamily="18" charset="0"/>
                                </a:rPr>
                                <m:t>mV</m:t>
                              </m:r>
                            </m:e>
                          </m:d>
                        </m:e>
                        <m:sup>
                          <m:r>
                            <a:rPr lang="de-CH" i="0" dirty="0" smtClean="0">
                              <a:latin typeface="Cambria Math" panose="02040503050406030204" pitchFamily="18" charset="0"/>
                            </a:rPr>
                            <m:t>2</m:t>
                          </m:r>
                        </m:sup>
                      </m:sSup>
                    </m:oMath>
                  </a14:m>
                  <a:endParaRPr lang="de-CH" dirty="0"/>
                </a:p>
              </p:txBody>
            </p:sp>
          </mc:Choice>
          <mc:Fallback>
            <p:sp>
              <p:nvSpPr>
                <p:cNvPr id="64" name="Rechteck 63">
                  <a:extLst>
                    <a:ext uri="{FF2B5EF4-FFF2-40B4-BE49-F238E27FC236}">
                      <a16:creationId xmlns:a16="http://schemas.microsoft.com/office/drawing/2014/main" id="{678E00DD-3FA6-4509-97C7-1396F242BA70}"/>
                    </a:ext>
                  </a:extLst>
                </p:cNvPr>
                <p:cNvSpPr>
                  <a:spLocks noRot="1" noChangeAspect="1" noMove="1" noResize="1" noEditPoints="1" noAdjustHandles="1" noChangeArrowheads="1" noChangeShapeType="1" noTextEdit="1"/>
                </p:cNvSpPr>
                <p:nvPr/>
              </p:nvSpPr>
              <p:spPr>
                <a:xfrm>
                  <a:off x="33108407" y="24715444"/>
                  <a:ext cx="1937493" cy="315494"/>
                </a:xfrm>
                <a:prstGeom prst="rect">
                  <a:avLst/>
                </a:prstGeom>
                <a:blipFill>
                  <a:blip r:embed="rId18"/>
                  <a:stretch>
                    <a:fillRect r="-2108" b="-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5" name="Rechteck 64">
                  <a:extLst>
                    <a:ext uri="{FF2B5EF4-FFF2-40B4-BE49-F238E27FC236}">
                      <a16:creationId xmlns:a16="http://schemas.microsoft.com/office/drawing/2014/main" id="{FE7B4DC5-B5FB-49B5-BF18-F7FF74C15180}"/>
                    </a:ext>
                  </a:extLst>
                </p:cNvPr>
                <p:cNvSpPr/>
                <p:nvPr/>
              </p:nvSpPr>
              <p:spPr>
                <a:xfrm>
                  <a:off x="33050031" y="26782124"/>
                  <a:ext cx="2054244" cy="315494"/>
                </a:xfrm>
                <a:prstGeom prst="rect">
                  <a:avLst/>
                </a:prstGeom>
              </p:spPr>
              <p:txBody>
                <a:bodyPr wrap="none">
                  <a:spAutoFit/>
                </a:bodyPr>
                <a:lstStyle/>
                <a:p>
                  <a14:m>
                    <m:oMath xmlns:m="http://schemas.openxmlformats.org/officeDocument/2006/math">
                      <m:sSup>
                        <m:sSupPr>
                          <m:ctrlPr>
                            <a:rPr lang="de-CH" i="1" dirty="0" smtClean="0">
                              <a:latin typeface="Cambria Math" panose="02040503050406030204" pitchFamily="18" charset="0"/>
                            </a:rPr>
                          </m:ctrlPr>
                        </m:sSupPr>
                        <m:e>
                          <m:r>
                            <a:rPr lang="de-CH" i="1" dirty="0">
                              <a:latin typeface="Cambria Math" panose="02040503050406030204" pitchFamily="18" charset="0"/>
                            </a:rPr>
                            <m:t>𝜎</m:t>
                          </m:r>
                        </m:e>
                        <m:sup>
                          <m:r>
                            <a:rPr lang="de-CH" i="1" dirty="0">
                              <a:latin typeface="Cambria Math" panose="02040503050406030204" pitchFamily="18" charset="0"/>
                            </a:rPr>
                            <m:t>2</m:t>
                          </m:r>
                        </m:sup>
                      </m:sSup>
                      <m:d>
                        <m:dPr>
                          <m:ctrlPr>
                            <a:rPr lang="de-CH" i="1" dirty="0">
                              <a:latin typeface="Cambria Math" panose="02040503050406030204" pitchFamily="18" charset="0"/>
                            </a:rPr>
                          </m:ctrlPr>
                        </m:dPr>
                        <m:e>
                          <m:sSup>
                            <m:sSupPr>
                              <m:ctrlPr>
                                <a:rPr lang="de-CH" i="1" dirty="0">
                                  <a:latin typeface="Cambria Math" panose="02040503050406030204" pitchFamily="18" charset="0"/>
                                </a:rPr>
                              </m:ctrlPr>
                            </m:sSupPr>
                            <m:e>
                              <m:r>
                                <a:rPr lang="de-CH" i="1" dirty="0">
                                  <a:latin typeface="Cambria Math" panose="02040503050406030204" pitchFamily="18" charset="0"/>
                                </a:rPr>
                                <m:t>𝑥</m:t>
                              </m:r>
                            </m:e>
                            <m:sup>
                              <m:r>
                                <a:rPr lang="de-CH" i="1" dirty="0">
                                  <a:latin typeface="Cambria Math" panose="02040503050406030204" pitchFamily="18" charset="0"/>
                                </a:rPr>
                                <m:t>𝜖</m:t>
                              </m:r>
                            </m:sup>
                          </m:sSup>
                        </m:e>
                      </m:d>
                      <m:r>
                        <a:rPr lang="de-CH" b="0" i="1" dirty="0" smtClean="0">
                          <a:latin typeface="Cambria Math" panose="02040503050406030204" pitchFamily="18" charset="0"/>
                        </a:rPr>
                        <m:t>≈</m:t>
                      </m:r>
                    </m:oMath>
                  </a14:m>
                  <a:r>
                    <a:rPr lang="de-CH" dirty="0"/>
                    <a:t> </a:t>
                  </a:r>
                  <a14:m>
                    <m:oMath xmlns:m="http://schemas.openxmlformats.org/officeDocument/2006/math">
                      <m:r>
                        <a:rPr lang="de-CH" i="1" dirty="0">
                          <a:latin typeface="Cambria Math" panose="02040503050406030204" pitchFamily="18" charset="0"/>
                        </a:rPr>
                        <m:t>6</m:t>
                      </m:r>
                      <m:r>
                        <a:rPr lang="de-CH" b="0" i="1" dirty="0" smtClean="0">
                          <a:latin typeface="Cambria Math" panose="02040503050406030204" pitchFamily="18" charset="0"/>
                        </a:rPr>
                        <m:t>.25</m:t>
                      </m:r>
                      <m:r>
                        <a:rPr lang="de-CH" i="1" dirty="0" smtClean="0">
                          <a:latin typeface="Cambria Math" panose="02040503050406030204" pitchFamily="18" charset="0"/>
                        </a:rPr>
                        <m:t> </m:t>
                      </m:r>
                      <m:sSup>
                        <m:sSupPr>
                          <m:ctrlPr>
                            <a:rPr lang="de-CH" i="1" dirty="0" smtClean="0">
                              <a:latin typeface="Cambria Math" panose="02040503050406030204" pitchFamily="18" charset="0"/>
                            </a:rPr>
                          </m:ctrlPr>
                        </m:sSupPr>
                        <m:e>
                          <m:d>
                            <m:dPr>
                              <m:begChr m:val="["/>
                              <m:endChr m:val="]"/>
                              <m:ctrlPr>
                                <a:rPr lang="de-CH" i="1" dirty="0" smtClean="0">
                                  <a:latin typeface="Cambria Math" panose="02040503050406030204" pitchFamily="18" charset="0"/>
                                </a:rPr>
                              </m:ctrlPr>
                            </m:dPr>
                            <m:e>
                              <m:r>
                                <a:rPr lang="de-CH" i="1" dirty="0" smtClean="0">
                                  <a:latin typeface="Cambria Math" panose="02040503050406030204" pitchFamily="18" charset="0"/>
                                </a:rPr>
                                <m:t>𝑚𝑉</m:t>
                              </m:r>
                            </m:e>
                          </m:d>
                        </m:e>
                        <m:sup>
                          <m:r>
                            <a:rPr lang="de-CH" i="1" dirty="0" smtClean="0">
                              <a:latin typeface="Cambria Math" panose="02040503050406030204" pitchFamily="18" charset="0"/>
                            </a:rPr>
                            <m:t>2</m:t>
                          </m:r>
                        </m:sup>
                      </m:sSup>
                    </m:oMath>
                  </a14:m>
                  <a:endParaRPr lang="de-CH" dirty="0"/>
                </a:p>
              </p:txBody>
            </p:sp>
          </mc:Choice>
          <mc:Fallback>
            <p:sp>
              <p:nvSpPr>
                <p:cNvPr id="65" name="Rechteck 64">
                  <a:extLst>
                    <a:ext uri="{FF2B5EF4-FFF2-40B4-BE49-F238E27FC236}">
                      <a16:creationId xmlns:a16="http://schemas.microsoft.com/office/drawing/2014/main" id="{FE7B4DC5-B5FB-49B5-BF18-F7FF74C15180}"/>
                    </a:ext>
                  </a:extLst>
                </p:cNvPr>
                <p:cNvSpPr>
                  <a:spLocks noRot="1" noChangeAspect="1" noMove="1" noResize="1" noEditPoints="1" noAdjustHandles="1" noChangeArrowheads="1" noChangeShapeType="1" noTextEdit="1"/>
                </p:cNvSpPr>
                <p:nvPr/>
              </p:nvSpPr>
              <p:spPr>
                <a:xfrm>
                  <a:off x="33050031" y="26782124"/>
                  <a:ext cx="2054244" cy="315494"/>
                </a:xfrm>
                <a:prstGeom prst="rect">
                  <a:avLst/>
                </a:prstGeom>
                <a:blipFill>
                  <a:blip r:embed="rId19"/>
                  <a:stretch>
                    <a:fillRect r="-2841" b="-5556"/>
                  </a:stretch>
                </a:blipFill>
              </p:spPr>
              <p:txBody>
                <a:bodyPr/>
                <a:lstStyle/>
                <a:p>
                  <a:r>
                    <a:rPr lang="en-US">
                      <a:noFill/>
                    </a:rPr>
                    <a:t> </a:t>
                  </a:r>
                </a:p>
              </p:txBody>
            </p:sp>
          </mc:Fallback>
        </mc:AlternateContent>
      </p:grpSp>
      <p:pic>
        <p:nvPicPr>
          <p:cNvPr id="8" name="Grafik 7">
            <a:extLst>
              <a:ext uri="{FF2B5EF4-FFF2-40B4-BE49-F238E27FC236}">
                <a16:creationId xmlns:a16="http://schemas.microsoft.com/office/drawing/2014/main" id="{3D4DB5C7-2C57-4F6D-A7B3-6EB242D35CF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9038800" y="6035420"/>
            <a:ext cx="2452376" cy="3240000"/>
          </a:xfrm>
          <a:prstGeom prst="rect">
            <a:avLst/>
          </a:prstGeom>
        </p:spPr>
      </p:pic>
      <p:grpSp>
        <p:nvGrpSpPr>
          <p:cNvPr id="29" name="Gruppieren 28">
            <a:extLst>
              <a:ext uri="{FF2B5EF4-FFF2-40B4-BE49-F238E27FC236}">
                <a16:creationId xmlns:a16="http://schemas.microsoft.com/office/drawing/2014/main" id="{39237950-5400-4444-BE8B-044D054817DB}"/>
              </a:ext>
            </a:extLst>
          </p:cNvPr>
          <p:cNvGrpSpPr/>
          <p:nvPr/>
        </p:nvGrpSpPr>
        <p:grpSpPr>
          <a:xfrm>
            <a:off x="29576900" y="13705950"/>
            <a:ext cx="11046200" cy="3812266"/>
            <a:chOff x="29264350" y="13196571"/>
            <a:chExt cx="11671300" cy="4291165"/>
          </a:xfrm>
        </p:grpSpPr>
        <p:pic>
          <p:nvPicPr>
            <p:cNvPr id="23" name="Grafik 22">
              <a:extLst>
                <a:ext uri="{FF2B5EF4-FFF2-40B4-BE49-F238E27FC236}">
                  <a16:creationId xmlns:a16="http://schemas.microsoft.com/office/drawing/2014/main" id="{BC35D534-2BEA-4B10-9029-A89B6FC4D79C}"/>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9264350" y="13196571"/>
              <a:ext cx="11671300" cy="4291165"/>
            </a:xfrm>
            <a:prstGeom prst="rect">
              <a:avLst/>
            </a:prstGeom>
          </p:spPr>
        </p:pic>
        <p:sp>
          <p:nvSpPr>
            <p:cNvPr id="26" name="Textfeld 25">
              <a:extLst>
                <a:ext uri="{FF2B5EF4-FFF2-40B4-BE49-F238E27FC236}">
                  <a16:creationId xmlns:a16="http://schemas.microsoft.com/office/drawing/2014/main" id="{9DC0687D-B7B6-43BF-A07E-A13CB4062E90}"/>
                </a:ext>
              </a:extLst>
            </p:cNvPr>
            <p:cNvSpPr txBox="1"/>
            <p:nvPr/>
          </p:nvSpPr>
          <p:spPr>
            <a:xfrm>
              <a:off x="32755863" y="13931488"/>
              <a:ext cx="580530" cy="369332"/>
            </a:xfrm>
            <a:prstGeom prst="rect">
              <a:avLst/>
            </a:prstGeom>
            <a:noFill/>
          </p:spPr>
          <p:txBody>
            <a:bodyPr wrap="square" rtlCol="0">
              <a:spAutoFit/>
            </a:bodyPr>
            <a:lstStyle/>
            <a:p>
              <a:r>
                <a:rPr lang="de-CH" dirty="0"/>
                <a:t>LTD</a:t>
              </a:r>
              <a:endParaRPr lang="en-US" dirty="0"/>
            </a:p>
          </p:txBody>
        </p:sp>
        <p:sp>
          <p:nvSpPr>
            <p:cNvPr id="71" name="Textfeld 70">
              <a:extLst>
                <a:ext uri="{FF2B5EF4-FFF2-40B4-BE49-F238E27FC236}">
                  <a16:creationId xmlns:a16="http://schemas.microsoft.com/office/drawing/2014/main" id="{4C5D8277-1578-460E-9FF7-061D669C1A49}"/>
                </a:ext>
              </a:extLst>
            </p:cNvPr>
            <p:cNvSpPr txBox="1"/>
            <p:nvPr/>
          </p:nvSpPr>
          <p:spPr>
            <a:xfrm>
              <a:off x="35757642" y="14568150"/>
              <a:ext cx="580530" cy="369332"/>
            </a:xfrm>
            <a:prstGeom prst="rect">
              <a:avLst/>
            </a:prstGeom>
            <a:noFill/>
          </p:spPr>
          <p:txBody>
            <a:bodyPr wrap="square" rtlCol="0">
              <a:spAutoFit/>
            </a:bodyPr>
            <a:lstStyle/>
            <a:p>
              <a:r>
                <a:rPr lang="de-CH" dirty="0"/>
                <a:t>LTD</a:t>
              </a:r>
              <a:endParaRPr lang="en-US" dirty="0"/>
            </a:p>
          </p:txBody>
        </p:sp>
        <p:sp>
          <p:nvSpPr>
            <p:cNvPr id="72" name="Textfeld 71">
              <a:extLst>
                <a:ext uri="{FF2B5EF4-FFF2-40B4-BE49-F238E27FC236}">
                  <a16:creationId xmlns:a16="http://schemas.microsoft.com/office/drawing/2014/main" id="{A6C08283-0D4D-4EBE-8BCB-ECDD8F0D3933}"/>
                </a:ext>
              </a:extLst>
            </p:cNvPr>
            <p:cNvSpPr txBox="1"/>
            <p:nvPr/>
          </p:nvSpPr>
          <p:spPr>
            <a:xfrm>
              <a:off x="36646369" y="13564002"/>
              <a:ext cx="580530" cy="369332"/>
            </a:xfrm>
            <a:prstGeom prst="rect">
              <a:avLst/>
            </a:prstGeom>
            <a:noFill/>
          </p:spPr>
          <p:txBody>
            <a:bodyPr wrap="square" rtlCol="0">
              <a:spAutoFit/>
            </a:bodyPr>
            <a:lstStyle/>
            <a:p>
              <a:r>
                <a:rPr lang="de-CH" dirty="0"/>
                <a:t>LTD</a:t>
              </a:r>
              <a:endParaRPr lang="en-US" dirty="0"/>
            </a:p>
          </p:txBody>
        </p:sp>
        <p:sp>
          <p:nvSpPr>
            <p:cNvPr id="27" name="Textfeld 26">
              <a:extLst>
                <a:ext uri="{FF2B5EF4-FFF2-40B4-BE49-F238E27FC236}">
                  <a16:creationId xmlns:a16="http://schemas.microsoft.com/office/drawing/2014/main" id="{F9259E14-E5A1-457D-95CD-52EEB7AC4064}"/>
                </a:ext>
              </a:extLst>
            </p:cNvPr>
            <p:cNvSpPr txBox="1"/>
            <p:nvPr/>
          </p:nvSpPr>
          <p:spPr>
            <a:xfrm>
              <a:off x="32755863" y="14592689"/>
              <a:ext cx="580530" cy="369332"/>
            </a:xfrm>
            <a:prstGeom prst="rect">
              <a:avLst/>
            </a:prstGeom>
            <a:noFill/>
          </p:spPr>
          <p:txBody>
            <a:bodyPr wrap="square" rtlCol="0">
              <a:spAutoFit/>
            </a:bodyPr>
            <a:lstStyle/>
            <a:p>
              <a:r>
                <a:rPr lang="de-CH" dirty="0"/>
                <a:t>LTP</a:t>
              </a:r>
              <a:endParaRPr lang="en-US" dirty="0"/>
            </a:p>
          </p:txBody>
        </p:sp>
        <p:sp>
          <p:nvSpPr>
            <p:cNvPr id="74" name="Textfeld 73">
              <a:extLst>
                <a:ext uri="{FF2B5EF4-FFF2-40B4-BE49-F238E27FC236}">
                  <a16:creationId xmlns:a16="http://schemas.microsoft.com/office/drawing/2014/main" id="{28503999-D60E-4736-BEF3-51B6ED1E7DF0}"/>
                </a:ext>
              </a:extLst>
            </p:cNvPr>
            <p:cNvSpPr txBox="1"/>
            <p:nvPr/>
          </p:nvSpPr>
          <p:spPr>
            <a:xfrm>
              <a:off x="35757642" y="13931488"/>
              <a:ext cx="580530" cy="369332"/>
            </a:xfrm>
            <a:prstGeom prst="rect">
              <a:avLst/>
            </a:prstGeom>
            <a:noFill/>
          </p:spPr>
          <p:txBody>
            <a:bodyPr wrap="square" rtlCol="0">
              <a:spAutoFit/>
            </a:bodyPr>
            <a:lstStyle/>
            <a:p>
              <a:r>
                <a:rPr lang="de-CH" dirty="0"/>
                <a:t>LTP</a:t>
              </a:r>
              <a:endParaRPr lang="en-US" dirty="0"/>
            </a:p>
          </p:txBody>
        </p:sp>
        <p:sp>
          <p:nvSpPr>
            <p:cNvPr id="28" name="Textfeld 27">
              <a:extLst>
                <a:ext uri="{FF2B5EF4-FFF2-40B4-BE49-F238E27FC236}">
                  <a16:creationId xmlns:a16="http://schemas.microsoft.com/office/drawing/2014/main" id="{86397C92-6246-477A-BF6E-38F0A1EB5E9A}"/>
                </a:ext>
              </a:extLst>
            </p:cNvPr>
            <p:cNvSpPr txBox="1"/>
            <p:nvPr/>
          </p:nvSpPr>
          <p:spPr>
            <a:xfrm>
              <a:off x="39013421" y="13972062"/>
              <a:ext cx="580530" cy="400110"/>
            </a:xfrm>
            <a:prstGeom prst="rect">
              <a:avLst/>
            </a:prstGeom>
            <a:noFill/>
          </p:spPr>
          <p:txBody>
            <a:bodyPr wrap="square" rtlCol="0">
              <a:spAutoFit/>
            </a:bodyPr>
            <a:lstStyle/>
            <a:p>
              <a:r>
                <a:rPr lang="de-CH" sz="2000" dirty="0">
                  <a:solidFill>
                    <a:schemeClr val="bg1"/>
                  </a:solidFill>
                </a:rPr>
                <a:t>II</a:t>
              </a:r>
              <a:endParaRPr lang="en-US" sz="2000" dirty="0">
                <a:solidFill>
                  <a:schemeClr val="bg1"/>
                </a:solidFill>
              </a:endParaRPr>
            </a:p>
          </p:txBody>
        </p:sp>
      </p:grpSp>
      <p:pic>
        <p:nvPicPr>
          <p:cNvPr id="75" name="Grafik 74">
            <a:extLst>
              <a:ext uri="{FF2B5EF4-FFF2-40B4-BE49-F238E27FC236}">
                <a16:creationId xmlns:a16="http://schemas.microsoft.com/office/drawing/2014/main" id="{EA2D2439-318B-4203-93E9-5A6A68F161E3}"/>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2777" t="-5599"/>
          <a:stretch/>
        </p:blipFill>
        <p:spPr>
          <a:xfrm>
            <a:off x="36282257" y="5991843"/>
            <a:ext cx="4630039" cy="3327155"/>
          </a:xfrm>
          <a:prstGeom prst="rect">
            <a:avLst/>
          </a:prstGeom>
        </p:spPr>
      </p:pic>
      <p:pic>
        <p:nvPicPr>
          <p:cNvPr id="231" name="Grafik 230">
            <a:extLst>
              <a:ext uri="{FF2B5EF4-FFF2-40B4-BE49-F238E27FC236}">
                <a16:creationId xmlns:a16="http://schemas.microsoft.com/office/drawing/2014/main" id="{E5317948-4900-441B-9BA4-55363B420890}"/>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5159521" y="14624476"/>
            <a:ext cx="11394630" cy="9552708"/>
          </a:xfrm>
          <a:prstGeom prst="rect">
            <a:avLst/>
          </a:prstGeom>
        </p:spPr>
      </p:pic>
      <p:sp>
        <p:nvSpPr>
          <p:cNvPr id="55" name="Rechteck: abgerundete Ecken 54">
            <a:extLst>
              <a:ext uri="{FF2B5EF4-FFF2-40B4-BE49-F238E27FC236}">
                <a16:creationId xmlns:a16="http://schemas.microsoft.com/office/drawing/2014/main" id="{72780BA7-6A5D-4EE7-9490-5ECF4EB595C3}"/>
              </a:ext>
            </a:extLst>
          </p:cNvPr>
          <p:cNvSpPr/>
          <p:nvPr/>
        </p:nvSpPr>
        <p:spPr>
          <a:xfrm>
            <a:off x="900000" y="14153035"/>
            <a:ext cx="12960000" cy="8742525"/>
          </a:xfrm>
          <a:prstGeom prst="roundRect">
            <a:avLst>
              <a:gd name="adj" fmla="val 49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35" name="Grafik 234">
            <a:extLst>
              <a:ext uri="{FF2B5EF4-FFF2-40B4-BE49-F238E27FC236}">
                <a16:creationId xmlns:a16="http://schemas.microsoft.com/office/drawing/2014/main" id="{4CCEDF77-9896-49A6-9638-7555B5F5121E}"/>
              </a:ext>
            </a:extLst>
          </p:cNvPr>
          <p:cNvPicPr>
            <a:picLocks noChangeAspect="1"/>
          </p:cNvPicPr>
          <p:nvPr/>
        </p:nvPicPr>
        <p:blipFill rotWithShape="1">
          <a:blip r:embed="rId26">
            <a:extLst>
              <a:ext uri="{28A0092B-C50C-407E-A947-70E740481C1C}">
                <a14:useLocalDpi xmlns:a14="http://schemas.microsoft.com/office/drawing/2010/main" val="0"/>
              </a:ext>
            </a:extLst>
          </a:blip>
          <a:srcRect r="2316" b="10118"/>
          <a:stretch/>
        </p:blipFill>
        <p:spPr>
          <a:xfrm>
            <a:off x="1263547" y="18271051"/>
            <a:ext cx="12416453" cy="4441200"/>
          </a:xfrm>
          <a:prstGeom prst="rect">
            <a:avLst/>
          </a:prstGeom>
        </p:spPr>
      </p:pic>
      <p:grpSp>
        <p:nvGrpSpPr>
          <p:cNvPr id="249" name="Gruppieren 248">
            <a:extLst>
              <a:ext uri="{FF2B5EF4-FFF2-40B4-BE49-F238E27FC236}">
                <a16:creationId xmlns:a16="http://schemas.microsoft.com/office/drawing/2014/main" id="{26E47221-2FEC-46D1-B73C-64A48EC582F0}"/>
              </a:ext>
            </a:extLst>
          </p:cNvPr>
          <p:cNvGrpSpPr/>
          <p:nvPr/>
        </p:nvGrpSpPr>
        <p:grpSpPr>
          <a:xfrm>
            <a:off x="900000" y="14163406"/>
            <a:ext cx="12960000" cy="924173"/>
            <a:chOff x="900000" y="14102446"/>
            <a:chExt cx="12960000" cy="924173"/>
          </a:xfrm>
        </p:grpSpPr>
        <p:sp>
          <p:nvSpPr>
            <p:cNvPr id="56" name="Rechteck: abgerundete Ecken 55">
              <a:extLst>
                <a:ext uri="{FF2B5EF4-FFF2-40B4-BE49-F238E27FC236}">
                  <a16:creationId xmlns:a16="http://schemas.microsoft.com/office/drawing/2014/main" id="{10ED32E6-1677-4BEC-B8F0-4A526C647807}"/>
                </a:ext>
              </a:extLst>
            </p:cNvPr>
            <p:cNvSpPr/>
            <p:nvPr/>
          </p:nvSpPr>
          <p:spPr>
            <a:xfrm>
              <a:off x="900000" y="14102446"/>
              <a:ext cx="12960000" cy="924173"/>
            </a:xfrm>
            <a:prstGeom prst="roundRect">
              <a:avLst>
                <a:gd name="adj" fmla="val 12368"/>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Textfeld 20">
              <a:extLst>
                <a:ext uri="{FF2B5EF4-FFF2-40B4-BE49-F238E27FC236}">
                  <a16:creationId xmlns:a16="http://schemas.microsoft.com/office/drawing/2014/main" id="{A96BDC04-58BF-460C-BDC4-5834DB0721D7}"/>
                </a:ext>
              </a:extLst>
            </p:cNvPr>
            <p:cNvSpPr txBox="1"/>
            <p:nvPr/>
          </p:nvSpPr>
          <p:spPr>
            <a:xfrm flipH="1">
              <a:off x="900000" y="14172117"/>
              <a:ext cx="6150580" cy="784830"/>
            </a:xfrm>
            <a:prstGeom prst="rect">
              <a:avLst/>
            </a:prstGeom>
            <a:noFill/>
          </p:spPr>
          <p:txBody>
            <a:bodyPr wrap="square" rtlCol="0">
              <a:spAutoFit/>
            </a:bodyPr>
            <a:lstStyle/>
            <a:p>
              <a:r>
                <a:rPr lang="de-CH" sz="4500" b="1" dirty="0">
                  <a:solidFill>
                    <a:schemeClr val="bg1"/>
                  </a:solidFill>
                </a:rPr>
                <a:t>Motivation</a:t>
              </a:r>
              <a:endParaRPr lang="de-CH" sz="1281" dirty="0"/>
            </a:p>
          </p:txBody>
        </p:sp>
      </p:grpSp>
      <p:sp>
        <p:nvSpPr>
          <p:cNvPr id="230" name="Textfeld 229">
            <a:extLst>
              <a:ext uri="{FF2B5EF4-FFF2-40B4-BE49-F238E27FC236}">
                <a16:creationId xmlns:a16="http://schemas.microsoft.com/office/drawing/2014/main" id="{2EAB5A75-BA1A-46E8-9BEF-F2CDC448869A}"/>
              </a:ext>
            </a:extLst>
          </p:cNvPr>
          <p:cNvSpPr txBox="1"/>
          <p:nvPr/>
        </p:nvSpPr>
        <p:spPr>
          <a:xfrm>
            <a:off x="1079912" y="15351004"/>
            <a:ext cx="6362491" cy="2523768"/>
          </a:xfrm>
          <a:prstGeom prst="rect">
            <a:avLst/>
          </a:prstGeom>
          <a:noFill/>
        </p:spPr>
        <p:txBody>
          <a:bodyPr wrap="square" rtlCol="0">
            <a:spAutoFit/>
          </a:bodyPr>
          <a:lstStyle/>
          <a:p>
            <a:pPr algn="just"/>
            <a:r>
              <a:rPr lang="de-CH" sz="2800" dirty="0" err="1"/>
              <a:t>Classical</a:t>
            </a:r>
            <a:r>
              <a:rPr lang="de-CH" sz="2800" dirty="0"/>
              <a:t> </a:t>
            </a:r>
            <a:r>
              <a:rPr lang="de-CH" sz="2800" dirty="0" err="1"/>
              <a:t>gradient-based</a:t>
            </a:r>
            <a:r>
              <a:rPr lang="de-CH" sz="2800" dirty="0"/>
              <a:t> </a:t>
            </a:r>
            <a:r>
              <a:rPr lang="de-CH" sz="2800" dirty="0" err="1"/>
              <a:t>plasticity</a:t>
            </a:r>
            <a:r>
              <a:rPr lang="de-CH" sz="2800" dirty="0"/>
              <a:t> </a:t>
            </a:r>
            <a:r>
              <a:rPr lang="de-CH" sz="2800" dirty="0" err="1"/>
              <a:t>models</a:t>
            </a:r>
            <a:r>
              <a:rPr lang="de-CH" sz="2800" dirty="0"/>
              <a:t> </a:t>
            </a:r>
            <a:r>
              <a:rPr lang="de-CH" sz="2800" dirty="0" err="1"/>
              <a:t>depend</a:t>
            </a:r>
            <a:r>
              <a:rPr lang="de-CH" sz="2800" dirty="0"/>
              <a:t> on </a:t>
            </a:r>
            <a:r>
              <a:rPr lang="de-CH" sz="2800" dirty="0" err="1"/>
              <a:t>the</a:t>
            </a:r>
            <a:r>
              <a:rPr lang="de-CH" sz="2800" dirty="0"/>
              <a:t> </a:t>
            </a:r>
            <a:r>
              <a:rPr lang="de-CH" sz="2800" dirty="0" err="1"/>
              <a:t>parametrization</a:t>
            </a:r>
            <a:r>
              <a:rPr lang="de-CH" sz="2800" dirty="0"/>
              <a:t> </a:t>
            </a:r>
            <a:r>
              <a:rPr lang="de-CH" sz="2800" dirty="0" err="1"/>
              <a:t>of</a:t>
            </a:r>
            <a:r>
              <a:rPr lang="de-CH" sz="2800" dirty="0"/>
              <a:t> </a:t>
            </a:r>
            <a:r>
              <a:rPr lang="de-CH" sz="2800" dirty="0" err="1"/>
              <a:t>synaptic</a:t>
            </a:r>
            <a:r>
              <a:rPr lang="de-CH" sz="2800" dirty="0"/>
              <a:t> </a:t>
            </a:r>
            <a:r>
              <a:rPr lang="de-CH" sz="2800" dirty="0" err="1"/>
              <a:t>strength</a:t>
            </a:r>
            <a:r>
              <a:rPr lang="de-CH" sz="2800" dirty="0"/>
              <a:t>.</a:t>
            </a:r>
            <a:r>
              <a:rPr lang="de-CH" dirty="0"/>
              <a:t> </a:t>
            </a:r>
            <a:r>
              <a:rPr lang="de-CH" sz="2800" dirty="0"/>
              <a:t>This </a:t>
            </a:r>
            <a:r>
              <a:rPr lang="de-CH" sz="2800" dirty="0" err="1"/>
              <a:t>leads</a:t>
            </a:r>
            <a:r>
              <a:rPr lang="de-CH" sz="2800" dirty="0"/>
              <a:t> </a:t>
            </a:r>
            <a:r>
              <a:rPr lang="de-CH" sz="2800" dirty="0" err="1"/>
              <a:t>to</a:t>
            </a:r>
            <a:r>
              <a:rPr lang="de-CH" sz="2800" dirty="0"/>
              <a:t> </a:t>
            </a:r>
            <a:r>
              <a:rPr lang="de-CH" sz="2800" dirty="0" err="1"/>
              <a:t>inconsistent</a:t>
            </a:r>
            <a:r>
              <a:rPr lang="de-CH" sz="2800" dirty="0"/>
              <a:t> </a:t>
            </a:r>
            <a:r>
              <a:rPr lang="de-CH" sz="2800" dirty="0" err="1"/>
              <a:t>predictions</a:t>
            </a:r>
            <a:r>
              <a:rPr lang="de-CH" sz="2800" dirty="0"/>
              <a:t> in </a:t>
            </a:r>
            <a:r>
              <a:rPr lang="de-CH" sz="2800" dirty="0" err="1"/>
              <a:t>terms</a:t>
            </a:r>
            <a:r>
              <a:rPr lang="de-CH" sz="2800" dirty="0"/>
              <a:t> </a:t>
            </a:r>
            <a:r>
              <a:rPr lang="de-CH" sz="2800" dirty="0" err="1"/>
              <a:t>of</a:t>
            </a:r>
            <a:r>
              <a:rPr lang="de-CH" sz="2800" dirty="0"/>
              <a:t> </a:t>
            </a:r>
            <a:r>
              <a:rPr lang="de-CH" sz="2800" dirty="0" err="1"/>
              <a:t>output</a:t>
            </a:r>
            <a:r>
              <a:rPr lang="de-CH" sz="2800" dirty="0"/>
              <a:t> </a:t>
            </a:r>
            <a:r>
              <a:rPr lang="de-CH" sz="2800" dirty="0" err="1"/>
              <a:t>change</a:t>
            </a:r>
            <a:r>
              <a:rPr lang="de-CH" sz="2800" dirty="0"/>
              <a:t> and </a:t>
            </a:r>
            <a:r>
              <a:rPr lang="de-CH" sz="2800" dirty="0" err="1"/>
              <a:t>can</a:t>
            </a:r>
            <a:r>
              <a:rPr lang="de-CH" sz="2800" dirty="0"/>
              <a:t> </a:t>
            </a:r>
            <a:r>
              <a:rPr lang="de-CH" sz="2800" dirty="0" err="1"/>
              <a:t>result</a:t>
            </a:r>
            <a:r>
              <a:rPr lang="de-CH" sz="2800" dirty="0"/>
              <a:t> in </a:t>
            </a:r>
            <a:r>
              <a:rPr lang="de-CH" sz="2800" dirty="0" err="1"/>
              <a:t>inefficient</a:t>
            </a:r>
            <a:r>
              <a:rPr lang="de-CH" sz="2800" dirty="0"/>
              <a:t> </a:t>
            </a:r>
            <a:r>
              <a:rPr lang="de-CH" sz="2800" dirty="0" err="1"/>
              <a:t>learning</a:t>
            </a:r>
            <a:r>
              <a:rPr lang="de-CH" sz="2800" dirty="0"/>
              <a:t>.</a:t>
            </a:r>
          </a:p>
          <a:p>
            <a:pPr marL="457200" indent="-457200">
              <a:buFont typeface="Arial" panose="020B0604020202020204" pitchFamily="34" charset="0"/>
              <a:buChar char="•"/>
            </a:pPr>
            <a:endParaRPr lang="de-CH" dirty="0"/>
          </a:p>
        </p:txBody>
      </p:sp>
      <p:pic>
        <p:nvPicPr>
          <p:cNvPr id="238" name="Grafik 237">
            <a:extLst>
              <a:ext uri="{FF2B5EF4-FFF2-40B4-BE49-F238E27FC236}">
                <a16:creationId xmlns:a16="http://schemas.microsoft.com/office/drawing/2014/main" id="{7DE26F78-19F4-46A9-8017-30701F6DD3FB}"/>
              </a:ext>
            </a:extLst>
          </p:cNvPr>
          <p:cNvPicPr>
            <a:picLocks noChangeAspect="1"/>
          </p:cNvPicPr>
          <p:nvPr/>
        </p:nvPicPr>
        <p:blipFill rotWithShape="1">
          <a:blip r:embed="rId27">
            <a:extLst>
              <a:ext uri="{28A0092B-C50C-407E-A947-70E740481C1C}">
                <a14:useLocalDpi xmlns:a14="http://schemas.microsoft.com/office/drawing/2010/main" val="0"/>
              </a:ext>
            </a:extLst>
          </a:blip>
          <a:srcRect b="18776"/>
          <a:stretch/>
        </p:blipFill>
        <p:spPr>
          <a:xfrm>
            <a:off x="8442960" y="15442230"/>
            <a:ext cx="3476814" cy="2809454"/>
          </a:xfrm>
          <a:prstGeom prst="rect">
            <a:avLst/>
          </a:prstGeom>
        </p:spPr>
      </p:pic>
      <p:grpSp>
        <p:nvGrpSpPr>
          <p:cNvPr id="243" name="Gruppieren 242">
            <a:extLst>
              <a:ext uri="{FF2B5EF4-FFF2-40B4-BE49-F238E27FC236}">
                <a16:creationId xmlns:a16="http://schemas.microsoft.com/office/drawing/2014/main" id="{FF3E1CC1-A811-42C3-8BAE-1A9B6F341F70}"/>
              </a:ext>
            </a:extLst>
          </p:cNvPr>
          <p:cNvGrpSpPr/>
          <p:nvPr/>
        </p:nvGrpSpPr>
        <p:grpSpPr>
          <a:xfrm>
            <a:off x="895638" y="23405553"/>
            <a:ext cx="12960000" cy="6828696"/>
            <a:chOff x="930221" y="23519972"/>
            <a:chExt cx="12960000" cy="6828696"/>
          </a:xfrm>
        </p:grpSpPr>
        <p:sp>
          <p:nvSpPr>
            <p:cNvPr id="42" name="Rechteck: abgerundete Ecken 41">
              <a:extLst>
                <a:ext uri="{FF2B5EF4-FFF2-40B4-BE49-F238E27FC236}">
                  <a16:creationId xmlns:a16="http://schemas.microsoft.com/office/drawing/2014/main" id="{5B727220-38A1-4566-BAA3-E48AAB8316ED}"/>
                </a:ext>
              </a:extLst>
            </p:cNvPr>
            <p:cNvSpPr/>
            <p:nvPr/>
          </p:nvSpPr>
          <p:spPr>
            <a:xfrm>
              <a:off x="930221" y="23519972"/>
              <a:ext cx="12960000" cy="6435508"/>
            </a:xfrm>
            <a:prstGeom prst="roundRect">
              <a:avLst>
                <a:gd name="adj" fmla="val 49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0" name="Rechteck: abgerundete Ecken 59">
              <a:extLst>
                <a:ext uri="{FF2B5EF4-FFF2-40B4-BE49-F238E27FC236}">
                  <a16:creationId xmlns:a16="http://schemas.microsoft.com/office/drawing/2014/main" id="{6594517D-8D51-48C7-9688-9ACC7367D74C}"/>
                </a:ext>
              </a:extLst>
            </p:cNvPr>
            <p:cNvSpPr/>
            <p:nvPr/>
          </p:nvSpPr>
          <p:spPr>
            <a:xfrm>
              <a:off x="930221" y="23519972"/>
              <a:ext cx="12960000" cy="924173"/>
            </a:xfrm>
            <a:prstGeom prst="roundRect">
              <a:avLst>
                <a:gd name="adj" fmla="val 12368"/>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5" name="Textfeld 134">
              <a:extLst>
                <a:ext uri="{FF2B5EF4-FFF2-40B4-BE49-F238E27FC236}">
                  <a16:creationId xmlns:a16="http://schemas.microsoft.com/office/drawing/2014/main" id="{4D32A991-5437-43E1-9A2A-3FE10A8A7ED9}"/>
                </a:ext>
              </a:extLst>
            </p:cNvPr>
            <p:cNvSpPr txBox="1"/>
            <p:nvPr/>
          </p:nvSpPr>
          <p:spPr>
            <a:xfrm>
              <a:off x="930221" y="23589643"/>
              <a:ext cx="12240000" cy="784830"/>
            </a:xfrm>
            <a:prstGeom prst="rect">
              <a:avLst/>
            </a:prstGeom>
            <a:noFill/>
          </p:spPr>
          <p:txBody>
            <a:bodyPr wrap="square" rtlCol="0">
              <a:spAutoFit/>
            </a:bodyPr>
            <a:lstStyle/>
            <a:p>
              <a:r>
                <a:rPr lang="de-CH" sz="4500" b="1" dirty="0">
                  <a:solidFill>
                    <a:schemeClr val="bg1"/>
                  </a:solidFill>
                </a:rPr>
                <a:t>Natural </a:t>
              </a:r>
              <a:r>
                <a:rPr lang="de-CH" sz="4500" b="1" dirty="0" err="1">
                  <a:solidFill>
                    <a:schemeClr val="bg1"/>
                  </a:solidFill>
                </a:rPr>
                <a:t>gradient</a:t>
              </a:r>
              <a:endParaRPr lang="de-CH" sz="3000" dirty="0"/>
            </a:p>
          </p:txBody>
        </p:sp>
        <p:sp>
          <p:nvSpPr>
            <p:cNvPr id="16" name="Textfeld 15">
              <a:extLst>
                <a:ext uri="{FF2B5EF4-FFF2-40B4-BE49-F238E27FC236}">
                  <a16:creationId xmlns:a16="http://schemas.microsoft.com/office/drawing/2014/main" id="{381D2716-2EF7-4FF1-BCB4-DB3FF4D73E90}"/>
                </a:ext>
              </a:extLst>
            </p:cNvPr>
            <p:cNvSpPr txBox="1"/>
            <p:nvPr/>
          </p:nvSpPr>
          <p:spPr>
            <a:xfrm>
              <a:off x="1119773" y="24624024"/>
              <a:ext cx="4046588" cy="5724644"/>
            </a:xfrm>
            <a:prstGeom prst="rect">
              <a:avLst/>
            </a:prstGeom>
            <a:noFill/>
          </p:spPr>
          <p:txBody>
            <a:bodyPr wrap="square" rtlCol="0">
              <a:spAutoFit/>
            </a:bodyPr>
            <a:lstStyle/>
            <a:p>
              <a:pPr algn="just"/>
              <a:r>
                <a:rPr lang="de-CH" sz="2800" dirty="0"/>
                <a:t>These </a:t>
              </a:r>
              <a:r>
                <a:rPr lang="de-CH" sz="2800" dirty="0" err="1"/>
                <a:t>problems</a:t>
              </a:r>
              <a:r>
                <a:rPr lang="de-CH" sz="2800" dirty="0"/>
                <a:t> </a:t>
              </a:r>
              <a:r>
                <a:rPr lang="de-CH" sz="2800" dirty="0" err="1"/>
                <a:t>can</a:t>
              </a:r>
              <a:r>
                <a:rPr lang="de-CH" sz="2800" dirty="0"/>
                <a:t> </a:t>
              </a:r>
              <a:r>
                <a:rPr lang="de-CH" sz="2800" dirty="0" err="1"/>
                <a:t>be</a:t>
              </a:r>
              <a:r>
                <a:rPr lang="de-CH" sz="2800" dirty="0"/>
                <a:t> </a:t>
              </a:r>
              <a:r>
                <a:rPr lang="de-CH" sz="2800" dirty="0" err="1"/>
                <a:t>overcome</a:t>
              </a:r>
              <a:r>
                <a:rPr lang="de-CH" sz="2800" dirty="0"/>
                <a:t> </a:t>
              </a:r>
              <a:r>
                <a:rPr lang="de-CH" sz="2800" dirty="0" err="1"/>
                <a:t>if</a:t>
              </a:r>
              <a:r>
                <a:rPr lang="de-CH" sz="2800" dirty="0"/>
                <a:t> </a:t>
              </a:r>
              <a:r>
                <a:rPr lang="de-CH" sz="2800" dirty="0" err="1"/>
                <a:t>learning</a:t>
              </a:r>
              <a:r>
                <a:rPr lang="de-CH" sz="2800" dirty="0"/>
                <a:t> </a:t>
              </a:r>
              <a:r>
                <a:rPr lang="de-CH" sz="2800" dirty="0" err="1"/>
                <a:t>is</a:t>
              </a:r>
              <a:r>
                <a:rPr lang="de-CH" sz="2800" dirty="0"/>
                <a:t> </a:t>
              </a:r>
              <a:r>
                <a:rPr lang="de-CH" sz="2800" dirty="0" err="1"/>
                <a:t>based</a:t>
              </a:r>
              <a:r>
                <a:rPr lang="de-CH" sz="2800" dirty="0"/>
                <a:t> on </a:t>
              </a:r>
              <a:r>
                <a:rPr lang="de-CH" sz="2800" dirty="0" err="1"/>
                <a:t>the</a:t>
              </a:r>
              <a:r>
                <a:rPr lang="de-CH" sz="2800" dirty="0"/>
                <a:t> </a:t>
              </a:r>
              <a:r>
                <a:rPr lang="de-CH" sz="2800" dirty="0" err="1"/>
                <a:t>output</a:t>
              </a:r>
              <a:r>
                <a:rPr lang="de-CH" sz="2800" dirty="0"/>
                <a:t> </a:t>
              </a:r>
              <a:r>
                <a:rPr lang="de-CH" sz="2800" dirty="0" err="1"/>
                <a:t>rather</a:t>
              </a:r>
              <a:r>
                <a:rPr lang="de-CH" sz="2800" dirty="0"/>
                <a:t> </a:t>
              </a:r>
              <a:r>
                <a:rPr lang="de-CH" sz="2800" dirty="0" err="1"/>
                <a:t>than</a:t>
              </a:r>
              <a:r>
                <a:rPr lang="de-CH" sz="2800" dirty="0"/>
                <a:t> an internal </a:t>
              </a:r>
              <a:r>
                <a:rPr lang="de-CH" sz="2800" dirty="0" err="1"/>
                <a:t>parameter</a:t>
              </a:r>
              <a:r>
                <a:rPr lang="de-CH" sz="2800" dirty="0"/>
                <a:t> [Amari1998]. Natural </a:t>
              </a:r>
              <a:r>
                <a:rPr lang="de-CH" sz="2800" dirty="0" err="1"/>
                <a:t>gradient</a:t>
              </a:r>
              <a:r>
                <a:rPr lang="de-CH" sz="2800" dirty="0"/>
                <a:t> </a:t>
              </a:r>
              <a:r>
                <a:rPr lang="de-CH" sz="2800" dirty="0" err="1"/>
                <a:t>descent</a:t>
              </a:r>
              <a:r>
                <a:rPr lang="de-CH" sz="2800" dirty="0"/>
                <a:t> </a:t>
              </a:r>
              <a:r>
                <a:rPr lang="de-CH" sz="2800" dirty="0" err="1"/>
                <a:t>follows</a:t>
              </a:r>
              <a:r>
                <a:rPr lang="de-CH" sz="2800" dirty="0"/>
                <a:t> </a:t>
              </a:r>
              <a:r>
                <a:rPr lang="de-CH" sz="2800" dirty="0" err="1"/>
                <a:t>the</a:t>
              </a:r>
              <a:r>
                <a:rPr lang="de-CH" sz="2800" dirty="0"/>
                <a:t> </a:t>
              </a:r>
              <a:r>
                <a:rPr lang="de-CH" sz="2800" dirty="0" err="1"/>
                <a:t>direction</a:t>
              </a:r>
              <a:r>
                <a:rPr lang="de-CH" sz="2800" dirty="0"/>
                <a:t> </a:t>
              </a:r>
              <a:r>
                <a:rPr lang="de-CH" sz="2800" dirty="0" err="1"/>
                <a:t>of</a:t>
              </a:r>
              <a:r>
                <a:rPr lang="de-CH" sz="2800" dirty="0"/>
                <a:t> </a:t>
              </a:r>
              <a:r>
                <a:rPr lang="de-CH" sz="2800" dirty="0" err="1"/>
                <a:t>steepest</a:t>
              </a:r>
              <a:r>
                <a:rPr lang="de-CH" sz="2800" dirty="0"/>
                <a:t> </a:t>
              </a:r>
              <a:r>
                <a:rPr lang="de-CH" sz="2800" dirty="0" err="1"/>
                <a:t>descent</a:t>
              </a:r>
              <a:r>
                <a:rPr lang="de-CH" sz="2800" dirty="0"/>
                <a:t> on </a:t>
              </a:r>
              <a:r>
                <a:rPr lang="de-CH" sz="2800" dirty="0" err="1"/>
                <a:t>the</a:t>
              </a:r>
              <a:r>
                <a:rPr lang="de-CH" sz="2800" dirty="0"/>
                <a:t> </a:t>
              </a:r>
              <a:r>
                <a:rPr lang="de-CH" sz="2800" dirty="0" err="1"/>
                <a:t>manifold</a:t>
              </a:r>
              <a:r>
                <a:rPr lang="de-CH" sz="2800" dirty="0"/>
                <a:t> </a:t>
              </a:r>
              <a:r>
                <a:rPr lang="de-CH" sz="2800" dirty="0" err="1"/>
                <a:t>of</a:t>
              </a:r>
              <a:r>
                <a:rPr lang="de-CH" sz="2800" dirty="0"/>
                <a:t> </a:t>
              </a:r>
              <a:r>
                <a:rPr lang="de-CH" sz="2800" dirty="0" err="1"/>
                <a:t>the</a:t>
              </a:r>
              <a:r>
                <a:rPr lang="de-CH" sz="2800" dirty="0"/>
                <a:t> </a:t>
              </a:r>
              <a:r>
                <a:rPr lang="de-CH" sz="2800" dirty="0" err="1"/>
                <a:t>neuron's</a:t>
              </a:r>
              <a:r>
                <a:rPr lang="de-CH" sz="2800" dirty="0"/>
                <a:t> </a:t>
              </a:r>
              <a:r>
                <a:rPr lang="de-CH" sz="2800" dirty="0" err="1"/>
                <a:t>output</a:t>
              </a:r>
              <a:r>
                <a:rPr lang="de-CH" sz="2800" dirty="0"/>
                <a:t> </a:t>
              </a:r>
              <a:r>
                <a:rPr lang="de-CH" sz="2800" dirty="0" err="1"/>
                <a:t>distributions</a:t>
              </a:r>
              <a:r>
                <a:rPr lang="de-CH" sz="2800" dirty="0"/>
                <a:t> </a:t>
              </a:r>
              <a:r>
                <a:rPr lang="de-CH" sz="2800" dirty="0" err="1"/>
                <a:t>instead</a:t>
              </a:r>
              <a:r>
                <a:rPr lang="de-CH" sz="2800" dirty="0"/>
                <a:t> </a:t>
              </a:r>
              <a:r>
                <a:rPr lang="de-CH" sz="2800" dirty="0" err="1"/>
                <a:t>of</a:t>
              </a:r>
              <a:r>
                <a:rPr lang="de-CH" sz="2800" dirty="0"/>
                <a:t> </a:t>
              </a:r>
              <a:r>
                <a:rPr lang="de-CH" sz="2800" dirty="0" err="1"/>
                <a:t>the</a:t>
              </a:r>
              <a:r>
                <a:rPr lang="de-CH" sz="2800" dirty="0"/>
                <a:t> </a:t>
              </a:r>
              <a:r>
                <a:rPr lang="de-CH" sz="2800" dirty="0" err="1"/>
                <a:t>synaptic</a:t>
              </a:r>
              <a:r>
                <a:rPr lang="de-CH" sz="2800" dirty="0"/>
                <a:t> </a:t>
              </a:r>
              <a:r>
                <a:rPr lang="de-CH" sz="2800" dirty="0" err="1"/>
                <a:t>parameter</a:t>
              </a:r>
              <a:r>
                <a:rPr lang="de-CH" sz="2800" dirty="0"/>
                <a:t> </a:t>
              </a:r>
              <a:r>
                <a:rPr lang="de-CH" sz="2800" dirty="0" err="1"/>
                <a:t>space</a:t>
              </a:r>
              <a:r>
                <a:rPr lang="de-CH" sz="2800" dirty="0"/>
                <a:t>.</a:t>
              </a:r>
            </a:p>
            <a:p>
              <a:endParaRPr lang="de-CH" sz="3000" dirty="0"/>
            </a:p>
          </p:txBody>
        </p:sp>
        <p:pic>
          <p:nvPicPr>
            <p:cNvPr id="240" name="Grafik 239" descr="Ein Bild, das Text, Karte enthält.&#10;&#10;Automatisch generierte Beschreibung">
              <a:extLst>
                <a:ext uri="{FF2B5EF4-FFF2-40B4-BE49-F238E27FC236}">
                  <a16:creationId xmlns:a16="http://schemas.microsoft.com/office/drawing/2014/main" id="{49079998-ADCE-4572-A856-8911B325E139}"/>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823580" y="24716890"/>
              <a:ext cx="7735891" cy="4590529"/>
            </a:xfrm>
            <a:prstGeom prst="rect">
              <a:avLst/>
            </a:prstGeom>
          </p:spPr>
        </p:pic>
      </p:grpSp>
      <p:cxnSp>
        <p:nvCxnSpPr>
          <p:cNvPr id="245" name="Gerader Verbinder 244">
            <a:extLst>
              <a:ext uri="{FF2B5EF4-FFF2-40B4-BE49-F238E27FC236}">
                <a16:creationId xmlns:a16="http://schemas.microsoft.com/office/drawing/2014/main" id="{E8DE8FC5-900F-4E6E-B2E7-22FA776ABB3A}"/>
              </a:ext>
            </a:extLst>
          </p:cNvPr>
          <p:cNvCxnSpPr/>
          <p:nvPr/>
        </p:nvCxnSpPr>
        <p:spPr>
          <a:xfrm>
            <a:off x="10454640" y="22965231"/>
            <a:ext cx="0" cy="498554"/>
          </a:xfrm>
          <a:prstGeom prst="line">
            <a:avLst/>
          </a:prstGeom>
        </p:spPr>
        <p:style>
          <a:lnRef idx="1">
            <a:schemeClr val="accent1"/>
          </a:lnRef>
          <a:fillRef idx="0">
            <a:schemeClr val="accent1"/>
          </a:fillRef>
          <a:effectRef idx="0">
            <a:schemeClr val="accent1"/>
          </a:effectRef>
          <a:fontRef idx="minor">
            <a:schemeClr val="tx1"/>
          </a:fontRef>
        </p:style>
      </p:cxnSp>
      <p:sp>
        <p:nvSpPr>
          <p:cNvPr id="250" name="Textfeld 249">
            <a:extLst>
              <a:ext uri="{FF2B5EF4-FFF2-40B4-BE49-F238E27FC236}">
                <a16:creationId xmlns:a16="http://schemas.microsoft.com/office/drawing/2014/main" id="{0F9DE92F-C52B-42D0-9492-4272F7B3EC54}"/>
              </a:ext>
            </a:extLst>
          </p:cNvPr>
          <p:cNvSpPr txBox="1"/>
          <p:nvPr/>
        </p:nvSpPr>
        <p:spPr>
          <a:xfrm>
            <a:off x="14935638" y="28208710"/>
            <a:ext cx="12600000" cy="1846659"/>
          </a:xfrm>
          <a:prstGeom prst="rect">
            <a:avLst/>
          </a:prstGeom>
          <a:noFill/>
        </p:spPr>
        <p:txBody>
          <a:bodyPr wrap="square" rtlCol="0">
            <a:spAutoFit/>
          </a:bodyPr>
          <a:lstStyle/>
          <a:p>
            <a:r>
              <a:rPr lang="en-US" sz="1600" dirty="0"/>
              <a:t>Amari, S. I. (1998). Natural gradient works efficiently in learning. </a:t>
            </a:r>
            <a:r>
              <a:rPr lang="en-US" sz="1600" i="1" dirty="0"/>
              <a:t>Neural computation</a:t>
            </a:r>
            <a:r>
              <a:rPr lang="en-US" sz="1600" dirty="0"/>
              <a:t>, </a:t>
            </a:r>
            <a:r>
              <a:rPr lang="en-US" sz="1600" i="1" dirty="0"/>
              <a:t>10</a:t>
            </a:r>
            <a:r>
              <a:rPr lang="en-US" sz="1600" dirty="0"/>
              <a:t>(2), 251-276.</a:t>
            </a:r>
          </a:p>
          <a:p>
            <a:r>
              <a:rPr lang="en-US" sz="1600" dirty="0"/>
              <a:t>Magee, J. C., &amp; Cook, E. P. (2000). Somatic EPSP amplitude is independent of synapse location in hippocampal pyramidal neurons. </a:t>
            </a:r>
            <a:r>
              <a:rPr lang="en-US" sz="1600" i="1" dirty="0"/>
              <a:t>Nature neuroscience</a:t>
            </a:r>
            <a:r>
              <a:rPr lang="en-US" sz="1600" dirty="0"/>
              <a:t>, </a:t>
            </a:r>
            <a:r>
              <a:rPr lang="en-US" sz="1600" i="1" dirty="0"/>
              <a:t>3</a:t>
            </a:r>
            <a:r>
              <a:rPr lang="en-US" sz="1600" dirty="0"/>
              <a:t>(9), 895-903.</a:t>
            </a:r>
          </a:p>
          <a:p>
            <a:r>
              <a:rPr lang="en-US" sz="1600" dirty="0" err="1"/>
              <a:t>Chistiakova</a:t>
            </a:r>
            <a:r>
              <a:rPr lang="en-US" sz="1600" dirty="0"/>
              <a:t>, M., Bannon, N. M., </a:t>
            </a:r>
            <a:r>
              <a:rPr lang="en-US" sz="1600" dirty="0" err="1"/>
              <a:t>Bazhenov</a:t>
            </a:r>
            <a:r>
              <a:rPr lang="en-US" sz="1600" dirty="0"/>
              <a:t>, M., &amp; </a:t>
            </a:r>
            <a:r>
              <a:rPr lang="en-US" sz="1600" dirty="0" err="1"/>
              <a:t>Volgushev</a:t>
            </a:r>
            <a:r>
              <a:rPr lang="en-US" sz="1600" dirty="0"/>
              <a:t>, M. (2014). </a:t>
            </a:r>
            <a:r>
              <a:rPr lang="en-US" sz="1600" dirty="0" err="1"/>
              <a:t>Heterosynaptic</a:t>
            </a:r>
            <a:r>
              <a:rPr lang="en-US" sz="1600" dirty="0"/>
              <a:t> plasticity: multiple mechanisms and multiple roles. </a:t>
            </a:r>
            <a:r>
              <a:rPr lang="en-US" sz="1600" i="1" dirty="0"/>
              <a:t>The Neuroscientist</a:t>
            </a:r>
            <a:r>
              <a:rPr lang="en-US" sz="1600" dirty="0"/>
              <a:t>, </a:t>
            </a:r>
            <a:r>
              <a:rPr lang="en-US" sz="1600" i="1" dirty="0"/>
              <a:t>20</a:t>
            </a:r>
            <a:r>
              <a:rPr lang="en-US" sz="1600" dirty="0"/>
              <a:t>(5), 483-498.</a:t>
            </a:r>
          </a:p>
          <a:p>
            <a:r>
              <a:rPr lang="en-US" sz="1600" dirty="0"/>
              <a:t>Royer, S., &amp; </a:t>
            </a:r>
            <a:r>
              <a:rPr lang="en-US" sz="1600" dirty="0" err="1"/>
              <a:t>Paré</a:t>
            </a:r>
            <a:r>
              <a:rPr lang="en-US" sz="1600" dirty="0"/>
              <a:t>, D. (2003). Conservation of total synaptic weight through balanced synaptic depression and potentiation. </a:t>
            </a:r>
            <a:r>
              <a:rPr lang="en-US" sz="1600" i="1" dirty="0"/>
              <a:t>Nature</a:t>
            </a:r>
            <a:r>
              <a:rPr lang="en-US" sz="1600" dirty="0"/>
              <a:t>, </a:t>
            </a:r>
            <a:r>
              <a:rPr lang="en-US" sz="1600" i="1" dirty="0"/>
              <a:t>422</a:t>
            </a:r>
            <a:r>
              <a:rPr lang="en-US" sz="1600" dirty="0"/>
              <a:t>(6931), 518-522.</a:t>
            </a:r>
          </a:p>
          <a:p>
            <a:endParaRPr lang="en-US" dirty="0"/>
          </a:p>
        </p:txBody>
      </p:sp>
      <p:pic>
        <p:nvPicPr>
          <p:cNvPr id="33" name="Grafik 32">
            <a:extLst>
              <a:ext uri="{FF2B5EF4-FFF2-40B4-BE49-F238E27FC236}">
                <a16:creationId xmlns:a16="http://schemas.microsoft.com/office/drawing/2014/main" id="{C7118113-E6C5-4385-A622-83E7F94A5180}"/>
              </a:ext>
            </a:extLst>
          </p:cNvPr>
          <p:cNvPicPr>
            <a:picLocks noChangeAspect="1"/>
          </p:cNvPicPr>
          <p:nvPr/>
        </p:nvPicPr>
        <p:blipFill rotWithShape="1">
          <a:blip r:embed="rId29"/>
          <a:srcRect r="788" b="3752"/>
          <a:stretch/>
        </p:blipFill>
        <p:spPr>
          <a:xfrm>
            <a:off x="32032408" y="236058"/>
            <a:ext cx="4670359" cy="3014407"/>
          </a:xfrm>
          <a:prstGeom prst="rect">
            <a:avLst/>
          </a:prstGeom>
        </p:spPr>
      </p:pic>
      <p:pic>
        <p:nvPicPr>
          <p:cNvPr id="34" name="Grafik 33">
            <a:extLst>
              <a:ext uri="{FF2B5EF4-FFF2-40B4-BE49-F238E27FC236}">
                <a16:creationId xmlns:a16="http://schemas.microsoft.com/office/drawing/2014/main" id="{0E9D381A-1B7C-4361-929E-77D732DF9EEA}"/>
              </a:ext>
            </a:extLst>
          </p:cNvPr>
          <p:cNvPicPr>
            <a:picLocks noChangeAspect="1"/>
          </p:cNvPicPr>
          <p:nvPr/>
        </p:nvPicPr>
        <p:blipFill>
          <a:blip r:embed="rId30"/>
          <a:stretch>
            <a:fillRect/>
          </a:stretch>
        </p:blipFill>
        <p:spPr>
          <a:xfrm>
            <a:off x="500145" y="-137079"/>
            <a:ext cx="4936433" cy="3760680"/>
          </a:xfrm>
          <a:prstGeom prst="rect">
            <a:avLst/>
          </a:prstGeom>
        </p:spPr>
      </p:pic>
      <p:pic>
        <p:nvPicPr>
          <p:cNvPr id="39" name="Grafik 38">
            <a:extLst>
              <a:ext uri="{FF2B5EF4-FFF2-40B4-BE49-F238E27FC236}">
                <a16:creationId xmlns:a16="http://schemas.microsoft.com/office/drawing/2014/main" id="{D56FB2F9-DD5E-4B5F-9366-43D03F80536E}"/>
              </a:ext>
            </a:extLst>
          </p:cNvPr>
          <p:cNvPicPr>
            <a:picLocks noChangeAspect="1"/>
          </p:cNvPicPr>
          <p:nvPr/>
        </p:nvPicPr>
        <p:blipFill>
          <a:blip r:embed="rId31"/>
          <a:stretch>
            <a:fillRect/>
          </a:stretch>
        </p:blipFill>
        <p:spPr>
          <a:xfrm>
            <a:off x="6195248" y="71758"/>
            <a:ext cx="5024723" cy="3343007"/>
          </a:xfrm>
          <a:prstGeom prst="rect">
            <a:avLst/>
          </a:prstGeom>
        </p:spPr>
      </p:pic>
      <p:pic>
        <p:nvPicPr>
          <p:cNvPr id="44" name="Grafik 43">
            <a:extLst>
              <a:ext uri="{FF2B5EF4-FFF2-40B4-BE49-F238E27FC236}">
                <a16:creationId xmlns:a16="http://schemas.microsoft.com/office/drawing/2014/main" id="{F6C323C7-C166-42BC-8152-BA30359AFF62}"/>
              </a:ext>
            </a:extLst>
          </p:cNvPr>
          <p:cNvPicPr>
            <a:picLocks noChangeAspect="1"/>
          </p:cNvPicPr>
          <p:nvPr/>
        </p:nvPicPr>
        <p:blipFill rotWithShape="1">
          <a:blip r:embed="rId32">
            <a:extLst>
              <a:ext uri="{28A0092B-C50C-407E-A947-70E740481C1C}">
                <a14:useLocalDpi xmlns:a14="http://schemas.microsoft.com/office/drawing/2010/main" val="0"/>
              </a:ext>
            </a:extLst>
          </a:blip>
          <a:srcRect t="-13085" r="64235" b="41162"/>
          <a:stretch/>
        </p:blipFill>
        <p:spPr>
          <a:xfrm>
            <a:off x="37973898" y="1181503"/>
            <a:ext cx="3456582" cy="1123516"/>
          </a:xfrm>
          <a:prstGeom prst="rect">
            <a:avLst/>
          </a:prstGeom>
        </p:spPr>
      </p:pic>
      <p:sp>
        <p:nvSpPr>
          <p:cNvPr id="258" name="Rechteck 257">
            <a:extLst>
              <a:ext uri="{FF2B5EF4-FFF2-40B4-BE49-F238E27FC236}">
                <a16:creationId xmlns:a16="http://schemas.microsoft.com/office/drawing/2014/main" id="{94900BE7-769E-4FEA-BA07-8E4FB7EA7E37}"/>
              </a:ext>
            </a:extLst>
          </p:cNvPr>
          <p:cNvSpPr/>
          <p:nvPr/>
        </p:nvSpPr>
        <p:spPr>
          <a:xfrm>
            <a:off x="19092440" y="16816963"/>
            <a:ext cx="548640" cy="4346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33" name="Textfeld 232">
                <a:extLst>
                  <a:ext uri="{FF2B5EF4-FFF2-40B4-BE49-F238E27FC236}">
                    <a16:creationId xmlns:a16="http://schemas.microsoft.com/office/drawing/2014/main" id="{6EFDA9BE-8505-4B98-AD55-8E8EF4F4E1F9}"/>
                  </a:ext>
                </a:extLst>
              </p:cNvPr>
              <p:cNvSpPr txBox="1"/>
              <p:nvPr/>
            </p:nvSpPr>
            <p:spPr>
              <a:xfrm>
                <a:off x="18165359" y="16884478"/>
                <a:ext cx="1600200" cy="400110"/>
              </a:xfrm>
              <a:prstGeom prst="rect">
                <a:avLst/>
              </a:prstGeom>
              <a:noFill/>
            </p:spPr>
            <p:txBody>
              <a:bodyPr wrap="square" rtlCol="0">
                <a:spAutoFit/>
              </a:bodyPr>
              <a:lstStyle/>
              <a:p>
                <a:r>
                  <a:rPr lang="de-CH" sz="2000" dirty="0"/>
                  <a:t>Poisson</a:t>
                </a:r>
                <a14:m>
                  <m:oMath xmlns:m="http://schemas.openxmlformats.org/officeDocument/2006/math">
                    <m:r>
                      <a:rPr lang="de-CH" sz="2000" b="0" i="1" smtClean="0">
                        <a:latin typeface="Cambria Math" panose="02040503050406030204" pitchFamily="18" charset="0"/>
                      </a:rPr>
                      <m:t>𝜙</m:t>
                    </m:r>
                    <m:r>
                      <a:rPr lang="de-CH" sz="2000" b="0" i="1" smtClean="0">
                        <a:latin typeface="Cambria Math" panose="02040503050406030204" pitchFamily="18" charset="0"/>
                      </a:rPr>
                      <m:t>(</m:t>
                    </m:r>
                    <m:r>
                      <a:rPr lang="de-CH" sz="2000" b="0" i="1" smtClean="0">
                        <a:latin typeface="Cambria Math" panose="02040503050406030204" pitchFamily="18" charset="0"/>
                      </a:rPr>
                      <m:t>𝑉</m:t>
                    </m:r>
                    <m:r>
                      <a:rPr lang="de-CH" sz="2000" b="0" i="1" smtClean="0">
                        <a:latin typeface="Cambria Math" panose="02040503050406030204" pitchFamily="18" charset="0"/>
                      </a:rPr>
                      <m:t>)</m:t>
                    </m:r>
                  </m:oMath>
                </a14:m>
                <a:r>
                  <a:rPr lang="de-CH" sz="2000" dirty="0"/>
                  <a:t> </a:t>
                </a:r>
                <a:endParaRPr lang="en-US" sz="2000" dirty="0"/>
              </a:p>
            </p:txBody>
          </p:sp>
        </mc:Choice>
        <mc:Fallback>
          <p:sp>
            <p:nvSpPr>
              <p:cNvPr id="233" name="Textfeld 232">
                <a:extLst>
                  <a:ext uri="{FF2B5EF4-FFF2-40B4-BE49-F238E27FC236}">
                    <a16:creationId xmlns:a16="http://schemas.microsoft.com/office/drawing/2014/main" id="{6EFDA9BE-8505-4B98-AD55-8E8EF4F4E1F9}"/>
                  </a:ext>
                </a:extLst>
              </p:cNvPr>
              <p:cNvSpPr txBox="1">
                <a:spLocks noRot="1" noChangeAspect="1" noMove="1" noResize="1" noEditPoints="1" noAdjustHandles="1" noChangeArrowheads="1" noChangeShapeType="1" noTextEdit="1"/>
              </p:cNvSpPr>
              <p:nvPr/>
            </p:nvSpPr>
            <p:spPr>
              <a:xfrm>
                <a:off x="18165359" y="16884478"/>
                <a:ext cx="1600200" cy="400110"/>
              </a:xfrm>
              <a:prstGeom prst="rect">
                <a:avLst/>
              </a:prstGeom>
              <a:blipFill>
                <a:blip r:embed="rId33"/>
                <a:stretch>
                  <a:fillRect l="-4198" t="-9231" b="-27692"/>
                </a:stretch>
              </a:blipFill>
            </p:spPr>
            <p:txBody>
              <a:bodyPr/>
              <a:lstStyle/>
              <a:p>
                <a:r>
                  <a:rPr lang="en-US">
                    <a:noFill/>
                  </a:rPr>
                  <a:t> </a:t>
                </a:r>
              </a:p>
            </p:txBody>
          </p:sp>
        </mc:Fallback>
      </mc:AlternateContent>
    </p:spTree>
    <p:extLst>
      <p:ext uri="{BB962C8B-B14F-4D97-AF65-F5344CB8AC3E}">
        <p14:creationId xmlns:p14="http://schemas.microsoft.com/office/powerpoint/2010/main" val="2929032635"/>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1213</Words>
  <Application>Microsoft Office PowerPoint</Application>
  <PresentationFormat>Benutzerdefiniert</PresentationFormat>
  <Paragraphs>54</Paragraphs>
  <Slides>1</Slides>
  <Notes>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vt:i4>
      </vt:variant>
    </vt:vector>
  </HeadingPairs>
  <TitlesOfParts>
    <vt:vector size="6" baseType="lpstr">
      <vt:lpstr>Arial</vt:lpstr>
      <vt:lpstr>Calibri</vt:lpstr>
      <vt:lpstr>Calibri Light</vt:lpstr>
      <vt:lpstr>Cambria Math</vt:lpstr>
      <vt:lpstr>Office</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Elena</dc:creator>
  <cp:lastModifiedBy>Elena Kreutzer</cp:lastModifiedBy>
  <cp:revision>190</cp:revision>
  <dcterms:created xsi:type="dcterms:W3CDTF">2017-11-14T10:54:14Z</dcterms:created>
  <dcterms:modified xsi:type="dcterms:W3CDTF">2020-02-21T20:24:55Z</dcterms:modified>
</cp:coreProperties>
</file>